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Lst>
  <p:notesMasterIdLst>
    <p:notesMasterId r:id="rId30"/>
  </p:notesMasterIdLst>
  <p:sldIdLst>
    <p:sldId id="256" r:id="rId4"/>
    <p:sldId id="1913" r:id="rId5"/>
    <p:sldId id="1788" r:id="rId6"/>
    <p:sldId id="1914" r:id="rId7"/>
    <p:sldId id="1884" r:id="rId8"/>
    <p:sldId id="1919" r:id="rId9"/>
    <p:sldId id="3706" r:id="rId10"/>
    <p:sldId id="3707" r:id="rId11"/>
    <p:sldId id="3704" r:id="rId12"/>
    <p:sldId id="1883" r:id="rId13"/>
    <p:sldId id="1886" r:id="rId14"/>
    <p:sldId id="1892" r:id="rId15"/>
    <p:sldId id="1889" r:id="rId16"/>
    <p:sldId id="1917" r:id="rId17"/>
    <p:sldId id="1895" r:id="rId18"/>
    <p:sldId id="3703" r:id="rId19"/>
    <p:sldId id="1898" r:id="rId20"/>
    <p:sldId id="1893" r:id="rId21"/>
    <p:sldId id="1905" r:id="rId22"/>
    <p:sldId id="1907" r:id="rId23"/>
    <p:sldId id="1911" r:id="rId24"/>
    <p:sldId id="1912" r:id="rId25"/>
    <p:sldId id="1910" r:id="rId26"/>
    <p:sldId id="3705" r:id="rId27"/>
    <p:sldId id="1918" r:id="rId28"/>
    <p:sldId id="370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70362" autoAdjust="0"/>
  </p:normalViewPr>
  <p:slideViewPr>
    <p:cSldViewPr snapToGrid="0">
      <p:cViewPr varScale="1">
        <p:scale>
          <a:sx n="83" d="100"/>
          <a:sy n="83" d="100"/>
        </p:scale>
        <p:origin x="36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7.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6B42B8-2AEA-444F-A63C-B8E0DFF6FF0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3735EFE-8835-434F-B1A8-38EB72C1991E}">
      <dgm:prSet/>
      <dgm:spPr/>
      <dgm:t>
        <a:bodyPr/>
        <a:lstStyle/>
        <a:p>
          <a:r>
            <a:rPr lang="en-US"/>
            <a:t>Descriptive analytics</a:t>
          </a:r>
        </a:p>
      </dgm:t>
    </dgm:pt>
    <dgm:pt modelId="{DE9FE22C-D17A-4AE5-9706-FE74FF0B4A32}" type="parTrans" cxnId="{53440564-40FF-4DFD-92E3-880987EC5478}">
      <dgm:prSet/>
      <dgm:spPr/>
      <dgm:t>
        <a:bodyPr/>
        <a:lstStyle/>
        <a:p>
          <a:endParaRPr lang="en-US"/>
        </a:p>
      </dgm:t>
    </dgm:pt>
    <dgm:pt modelId="{5135ACFA-A609-4B0B-BAE4-019ACA7BD488}" type="sibTrans" cxnId="{53440564-40FF-4DFD-92E3-880987EC5478}">
      <dgm:prSet/>
      <dgm:spPr/>
      <dgm:t>
        <a:bodyPr/>
        <a:lstStyle/>
        <a:p>
          <a:endParaRPr lang="en-US"/>
        </a:p>
      </dgm:t>
    </dgm:pt>
    <dgm:pt modelId="{656C3CD7-43FA-48F1-95A5-7E3C538899E5}">
      <dgm:prSet/>
      <dgm:spPr/>
      <dgm:t>
        <a:bodyPr/>
        <a:lstStyle/>
        <a:p>
          <a:r>
            <a:rPr lang="en-US"/>
            <a:t>Predictive analytics </a:t>
          </a:r>
        </a:p>
      </dgm:t>
    </dgm:pt>
    <dgm:pt modelId="{C73C5084-655C-4CB7-A84F-D51A410782DE}" type="parTrans" cxnId="{D9A9F428-8195-4E41-A6FF-12012AB8807B}">
      <dgm:prSet/>
      <dgm:spPr/>
      <dgm:t>
        <a:bodyPr/>
        <a:lstStyle/>
        <a:p>
          <a:endParaRPr lang="en-US"/>
        </a:p>
      </dgm:t>
    </dgm:pt>
    <dgm:pt modelId="{E02FDCDA-871B-4FBB-8ADE-12E71E9C7EA4}" type="sibTrans" cxnId="{D9A9F428-8195-4E41-A6FF-12012AB8807B}">
      <dgm:prSet/>
      <dgm:spPr/>
      <dgm:t>
        <a:bodyPr/>
        <a:lstStyle/>
        <a:p>
          <a:endParaRPr lang="en-US"/>
        </a:p>
      </dgm:t>
    </dgm:pt>
    <dgm:pt modelId="{A45A5AFD-7138-4E20-B2FA-446E13FBCF57}">
      <dgm:prSet/>
      <dgm:spPr/>
      <dgm:t>
        <a:bodyPr/>
        <a:lstStyle/>
        <a:p>
          <a:r>
            <a:rPr lang="en-US"/>
            <a:t>Prescriptive analytics</a:t>
          </a:r>
        </a:p>
      </dgm:t>
    </dgm:pt>
    <dgm:pt modelId="{CB4B8021-FADA-4254-8FB7-ED435865207B}" type="parTrans" cxnId="{D88D3D96-EC95-470B-9C6A-3E63783ECD07}">
      <dgm:prSet/>
      <dgm:spPr/>
      <dgm:t>
        <a:bodyPr/>
        <a:lstStyle/>
        <a:p>
          <a:endParaRPr lang="en-US"/>
        </a:p>
      </dgm:t>
    </dgm:pt>
    <dgm:pt modelId="{F53176A2-1789-49FF-BFF1-89DA254EC046}" type="sibTrans" cxnId="{D88D3D96-EC95-470B-9C6A-3E63783ECD07}">
      <dgm:prSet/>
      <dgm:spPr/>
      <dgm:t>
        <a:bodyPr/>
        <a:lstStyle/>
        <a:p>
          <a:endParaRPr lang="en-US"/>
        </a:p>
      </dgm:t>
    </dgm:pt>
    <dgm:pt modelId="{97490AD2-7CEC-4E31-A2C2-FDC4B31A8C0D}">
      <dgm:prSet/>
      <dgm:spPr/>
      <dgm:t>
        <a:bodyPr/>
        <a:lstStyle/>
        <a:p>
          <a:r>
            <a:rPr lang="en-US" dirty="0"/>
            <a:t>Real time Dynamic Views   </a:t>
          </a:r>
        </a:p>
      </dgm:t>
    </dgm:pt>
    <dgm:pt modelId="{A1EF163D-9606-45EA-B33F-500C23438562}" type="parTrans" cxnId="{63EF5F7C-3D74-42EB-87E1-F0F6BFC2FC01}">
      <dgm:prSet/>
      <dgm:spPr/>
      <dgm:t>
        <a:bodyPr/>
        <a:lstStyle/>
        <a:p>
          <a:endParaRPr lang="en-US"/>
        </a:p>
      </dgm:t>
    </dgm:pt>
    <dgm:pt modelId="{6DA3592C-9E5C-4CD2-A59F-DE24E24A6546}" type="sibTrans" cxnId="{63EF5F7C-3D74-42EB-87E1-F0F6BFC2FC01}">
      <dgm:prSet/>
      <dgm:spPr/>
      <dgm:t>
        <a:bodyPr/>
        <a:lstStyle/>
        <a:p>
          <a:endParaRPr lang="en-US"/>
        </a:p>
      </dgm:t>
    </dgm:pt>
    <dgm:pt modelId="{0E6702CE-9727-4824-B0AA-E946F9D1013D}" type="pres">
      <dgm:prSet presAssocID="{636B42B8-2AEA-444F-A63C-B8E0DFF6FF06}" presName="root" presStyleCnt="0">
        <dgm:presLayoutVars>
          <dgm:dir/>
          <dgm:resizeHandles val="exact"/>
        </dgm:presLayoutVars>
      </dgm:prSet>
      <dgm:spPr/>
    </dgm:pt>
    <dgm:pt modelId="{4C997C7C-0E2B-4BBE-B35B-B0C27D5D5DA8}" type="pres">
      <dgm:prSet presAssocID="{53735EFE-8835-434F-B1A8-38EB72C1991E}" presName="compNode" presStyleCnt="0"/>
      <dgm:spPr/>
    </dgm:pt>
    <dgm:pt modelId="{52C234B9-F443-4963-A24B-BB182313B9F8}" type="pres">
      <dgm:prSet presAssocID="{53735EFE-8835-434F-B1A8-38EB72C1991E}" presName="bgRect" presStyleLbl="bgShp" presStyleIdx="0" presStyleCnt="4"/>
      <dgm:spPr/>
    </dgm:pt>
    <dgm:pt modelId="{8B975B5F-8661-4270-8907-38B04C68C489}" type="pres">
      <dgm:prSet presAssocID="{53735EFE-8835-434F-B1A8-38EB72C1991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930F553B-FF7A-4275-BD29-97823E248064}" type="pres">
      <dgm:prSet presAssocID="{53735EFE-8835-434F-B1A8-38EB72C1991E}" presName="spaceRect" presStyleCnt="0"/>
      <dgm:spPr/>
    </dgm:pt>
    <dgm:pt modelId="{40372040-5A8E-44F8-9E03-F99E5109A5B3}" type="pres">
      <dgm:prSet presAssocID="{53735EFE-8835-434F-B1A8-38EB72C1991E}" presName="parTx" presStyleLbl="revTx" presStyleIdx="0" presStyleCnt="4">
        <dgm:presLayoutVars>
          <dgm:chMax val="0"/>
          <dgm:chPref val="0"/>
        </dgm:presLayoutVars>
      </dgm:prSet>
      <dgm:spPr/>
    </dgm:pt>
    <dgm:pt modelId="{07960008-B022-49DE-B109-3A0FB4603870}" type="pres">
      <dgm:prSet presAssocID="{5135ACFA-A609-4B0B-BAE4-019ACA7BD488}" presName="sibTrans" presStyleCnt="0"/>
      <dgm:spPr/>
    </dgm:pt>
    <dgm:pt modelId="{54E7DF23-08D9-464B-ACE3-73724E13475A}" type="pres">
      <dgm:prSet presAssocID="{656C3CD7-43FA-48F1-95A5-7E3C538899E5}" presName="compNode" presStyleCnt="0"/>
      <dgm:spPr/>
    </dgm:pt>
    <dgm:pt modelId="{DE690E3D-4BF1-4263-8CB8-4A8B3FC3095B}" type="pres">
      <dgm:prSet presAssocID="{656C3CD7-43FA-48F1-95A5-7E3C538899E5}" presName="bgRect" presStyleLbl="bgShp" presStyleIdx="1" presStyleCnt="4"/>
      <dgm:spPr/>
    </dgm:pt>
    <dgm:pt modelId="{782F5A1C-2780-4CB2-BDE8-ABCA95201829}" type="pres">
      <dgm:prSet presAssocID="{656C3CD7-43FA-48F1-95A5-7E3C538899E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AA0526D-2F03-4510-8CDD-AF8EAEFC704E}" type="pres">
      <dgm:prSet presAssocID="{656C3CD7-43FA-48F1-95A5-7E3C538899E5}" presName="spaceRect" presStyleCnt="0"/>
      <dgm:spPr/>
    </dgm:pt>
    <dgm:pt modelId="{99A59386-57E7-4765-92B7-1E56968EE298}" type="pres">
      <dgm:prSet presAssocID="{656C3CD7-43FA-48F1-95A5-7E3C538899E5}" presName="parTx" presStyleLbl="revTx" presStyleIdx="1" presStyleCnt="4">
        <dgm:presLayoutVars>
          <dgm:chMax val="0"/>
          <dgm:chPref val="0"/>
        </dgm:presLayoutVars>
      </dgm:prSet>
      <dgm:spPr/>
    </dgm:pt>
    <dgm:pt modelId="{BF21F0BC-2664-43C2-B91D-B0B418890132}" type="pres">
      <dgm:prSet presAssocID="{E02FDCDA-871B-4FBB-8ADE-12E71E9C7EA4}" presName="sibTrans" presStyleCnt="0"/>
      <dgm:spPr/>
    </dgm:pt>
    <dgm:pt modelId="{A61307B3-BCA2-44E8-9C8E-435E14BA37B8}" type="pres">
      <dgm:prSet presAssocID="{A45A5AFD-7138-4E20-B2FA-446E13FBCF57}" presName="compNode" presStyleCnt="0"/>
      <dgm:spPr/>
    </dgm:pt>
    <dgm:pt modelId="{412F3121-A5A5-42FB-9807-00485E94C0F8}" type="pres">
      <dgm:prSet presAssocID="{A45A5AFD-7138-4E20-B2FA-446E13FBCF57}" presName="bgRect" presStyleLbl="bgShp" presStyleIdx="2" presStyleCnt="4"/>
      <dgm:spPr/>
    </dgm:pt>
    <dgm:pt modelId="{26777739-DC55-4778-9EC6-BA2E7C5B8172}" type="pres">
      <dgm:prSet presAssocID="{A45A5AFD-7138-4E20-B2FA-446E13FBCF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6F94D89D-4931-476E-ACC4-4297CCDABC87}" type="pres">
      <dgm:prSet presAssocID="{A45A5AFD-7138-4E20-B2FA-446E13FBCF57}" presName="spaceRect" presStyleCnt="0"/>
      <dgm:spPr/>
    </dgm:pt>
    <dgm:pt modelId="{15E8EF9E-61CF-4EAE-9E5E-EFB7FC342518}" type="pres">
      <dgm:prSet presAssocID="{A45A5AFD-7138-4E20-B2FA-446E13FBCF57}" presName="parTx" presStyleLbl="revTx" presStyleIdx="2" presStyleCnt="4">
        <dgm:presLayoutVars>
          <dgm:chMax val="0"/>
          <dgm:chPref val="0"/>
        </dgm:presLayoutVars>
      </dgm:prSet>
      <dgm:spPr/>
    </dgm:pt>
    <dgm:pt modelId="{C5007270-8A20-4F27-A1CA-7E63DC8B8DDE}" type="pres">
      <dgm:prSet presAssocID="{F53176A2-1789-49FF-BFF1-89DA254EC046}" presName="sibTrans" presStyleCnt="0"/>
      <dgm:spPr/>
    </dgm:pt>
    <dgm:pt modelId="{CC9CE969-5648-462B-AEF7-F276CFED1368}" type="pres">
      <dgm:prSet presAssocID="{97490AD2-7CEC-4E31-A2C2-FDC4B31A8C0D}" presName="compNode" presStyleCnt="0"/>
      <dgm:spPr/>
    </dgm:pt>
    <dgm:pt modelId="{831CFEA6-0943-4DA9-B994-EA893B73367D}" type="pres">
      <dgm:prSet presAssocID="{97490AD2-7CEC-4E31-A2C2-FDC4B31A8C0D}" presName="bgRect" presStyleLbl="bgShp" presStyleIdx="3" presStyleCnt="4"/>
      <dgm:spPr/>
    </dgm:pt>
    <dgm:pt modelId="{B2D21695-259C-4D53-81AC-0420F9183289}" type="pres">
      <dgm:prSet presAssocID="{97490AD2-7CEC-4E31-A2C2-FDC4B31A8C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6709C226-4218-40D3-B131-6AFBF850E8B6}" type="pres">
      <dgm:prSet presAssocID="{97490AD2-7CEC-4E31-A2C2-FDC4B31A8C0D}" presName="spaceRect" presStyleCnt="0"/>
      <dgm:spPr/>
    </dgm:pt>
    <dgm:pt modelId="{F2976712-1946-49A5-90A7-F73D3A7F2507}" type="pres">
      <dgm:prSet presAssocID="{97490AD2-7CEC-4E31-A2C2-FDC4B31A8C0D}" presName="parTx" presStyleLbl="revTx" presStyleIdx="3" presStyleCnt="4">
        <dgm:presLayoutVars>
          <dgm:chMax val="0"/>
          <dgm:chPref val="0"/>
        </dgm:presLayoutVars>
      </dgm:prSet>
      <dgm:spPr/>
    </dgm:pt>
  </dgm:ptLst>
  <dgm:cxnLst>
    <dgm:cxn modelId="{1310E813-F4D7-4988-9F88-20B4C2DF5CCB}" type="presOf" srcId="{97490AD2-7CEC-4E31-A2C2-FDC4B31A8C0D}" destId="{F2976712-1946-49A5-90A7-F73D3A7F2507}" srcOrd="0" destOrd="0" presId="urn:microsoft.com/office/officeart/2018/2/layout/IconVerticalSolidList"/>
    <dgm:cxn modelId="{A4B8941B-7559-40C5-974C-E2F83E304628}" type="presOf" srcId="{53735EFE-8835-434F-B1A8-38EB72C1991E}" destId="{40372040-5A8E-44F8-9E03-F99E5109A5B3}" srcOrd="0" destOrd="0" presId="urn:microsoft.com/office/officeart/2018/2/layout/IconVerticalSolidList"/>
    <dgm:cxn modelId="{D9A9F428-8195-4E41-A6FF-12012AB8807B}" srcId="{636B42B8-2AEA-444F-A63C-B8E0DFF6FF06}" destId="{656C3CD7-43FA-48F1-95A5-7E3C538899E5}" srcOrd="1" destOrd="0" parTransId="{C73C5084-655C-4CB7-A84F-D51A410782DE}" sibTransId="{E02FDCDA-871B-4FBB-8ADE-12E71E9C7EA4}"/>
    <dgm:cxn modelId="{53440564-40FF-4DFD-92E3-880987EC5478}" srcId="{636B42B8-2AEA-444F-A63C-B8E0DFF6FF06}" destId="{53735EFE-8835-434F-B1A8-38EB72C1991E}" srcOrd="0" destOrd="0" parTransId="{DE9FE22C-D17A-4AE5-9706-FE74FF0B4A32}" sibTransId="{5135ACFA-A609-4B0B-BAE4-019ACA7BD488}"/>
    <dgm:cxn modelId="{1CAA9451-30C8-46E4-B756-65310133232C}" type="presOf" srcId="{656C3CD7-43FA-48F1-95A5-7E3C538899E5}" destId="{99A59386-57E7-4765-92B7-1E56968EE298}" srcOrd="0" destOrd="0" presId="urn:microsoft.com/office/officeart/2018/2/layout/IconVerticalSolidList"/>
    <dgm:cxn modelId="{63EF5F7C-3D74-42EB-87E1-F0F6BFC2FC01}" srcId="{636B42B8-2AEA-444F-A63C-B8E0DFF6FF06}" destId="{97490AD2-7CEC-4E31-A2C2-FDC4B31A8C0D}" srcOrd="3" destOrd="0" parTransId="{A1EF163D-9606-45EA-B33F-500C23438562}" sibTransId="{6DA3592C-9E5C-4CD2-A59F-DE24E24A6546}"/>
    <dgm:cxn modelId="{11E21080-2CF6-41B6-8272-EF0D9184C19B}" type="presOf" srcId="{A45A5AFD-7138-4E20-B2FA-446E13FBCF57}" destId="{15E8EF9E-61CF-4EAE-9E5E-EFB7FC342518}" srcOrd="0" destOrd="0" presId="urn:microsoft.com/office/officeart/2018/2/layout/IconVerticalSolidList"/>
    <dgm:cxn modelId="{D88D3D96-EC95-470B-9C6A-3E63783ECD07}" srcId="{636B42B8-2AEA-444F-A63C-B8E0DFF6FF06}" destId="{A45A5AFD-7138-4E20-B2FA-446E13FBCF57}" srcOrd="2" destOrd="0" parTransId="{CB4B8021-FADA-4254-8FB7-ED435865207B}" sibTransId="{F53176A2-1789-49FF-BFF1-89DA254EC046}"/>
    <dgm:cxn modelId="{2669E0D4-D2C6-4108-9CF8-BA61D6FB8E91}" type="presOf" srcId="{636B42B8-2AEA-444F-A63C-B8E0DFF6FF06}" destId="{0E6702CE-9727-4824-B0AA-E946F9D1013D}" srcOrd="0" destOrd="0" presId="urn:microsoft.com/office/officeart/2018/2/layout/IconVerticalSolidList"/>
    <dgm:cxn modelId="{286890C8-6296-4027-B584-6A067CA7BB44}" type="presParOf" srcId="{0E6702CE-9727-4824-B0AA-E946F9D1013D}" destId="{4C997C7C-0E2B-4BBE-B35B-B0C27D5D5DA8}" srcOrd="0" destOrd="0" presId="urn:microsoft.com/office/officeart/2018/2/layout/IconVerticalSolidList"/>
    <dgm:cxn modelId="{7821747E-1E76-4586-8EF9-24F49CBBC1E0}" type="presParOf" srcId="{4C997C7C-0E2B-4BBE-B35B-B0C27D5D5DA8}" destId="{52C234B9-F443-4963-A24B-BB182313B9F8}" srcOrd="0" destOrd="0" presId="urn:microsoft.com/office/officeart/2018/2/layout/IconVerticalSolidList"/>
    <dgm:cxn modelId="{EFD7BB4C-C626-4ACF-BFFA-52DD1A9AC3C4}" type="presParOf" srcId="{4C997C7C-0E2B-4BBE-B35B-B0C27D5D5DA8}" destId="{8B975B5F-8661-4270-8907-38B04C68C489}" srcOrd="1" destOrd="0" presId="urn:microsoft.com/office/officeart/2018/2/layout/IconVerticalSolidList"/>
    <dgm:cxn modelId="{D4B0FA78-ABEA-4682-B00E-15EB0C87C75B}" type="presParOf" srcId="{4C997C7C-0E2B-4BBE-B35B-B0C27D5D5DA8}" destId="{930F553B-FF7A-4275-BD29-97823E248064}" srcOrd="2" destOrd="0" presId="urn:microsoft.com/office/officeart/2018/2/layout/IconVerticalSolidList"/>
    <dgm:cxn modelId="{A7957255-5681-4362-92A3-ACECB5CCF584}" type="presParOf" srcId="{4C997C7C-0E2B-4BBE-B35B-B0C27D5D5DA8}" destId="{40372040-5A8E-44F8-9E03-F99E5109A5B3}" srcOrd="3" destOrd="0" presId="urn:microsoft.com/office/officeart/2018/2/layout/IconVerticalSolidList"/>
    <dgm:cxn modelId="{1737B6C1-DF29-47CF-8641-E080B07C739E}" type="presParOf" srcId="{0E6702CE-9727-4824-B0AA-E946F9D1013D}" destId="{07960008-B022-49DE-B109-3A0FB4603870}" srcOrd="1" destOrd="0" presId="urn:microsoft.com/office/officeart/2018/2/layout/IconVerticalSolidList"/>
    <dgm:cxn modelId="{559F1C88-C5DC-4AF5-8140-9A1C19E014B5}" type="presParOf" srcId="{0E6702CE-9727-4824-B0AA-E946F9D1013D}" destId="{54E7DF23-08D9-464B-ACE3-73724E13475A}" srcOrd="2" destOrd="0" presId="urn:microsoft.com/office/officeart/2018/2/layout/IconVerticalSolidList"/>
    <dgm:cxn modelId="{BF1F3C46-5057-4570-84FD-C649D8E1C7A1}" type="presParOf" srcId="{54E7DF23-08D9-464B-ACE3-73724E13475A}" destId="{DE690E3D-4BF1-4263-8CB8-4A8B3FC3095B}" srcOrd="0" destOrd="0" presId="urn:microsoft.com/office/officeart/2018/2/layout/IconVerticalSolidList"/>
    <dgm:cxn modelId="{6E9DD07C-22DC-452A-96A3-5EEE77AE8B19}" type="presParOf" srcId="{54E7DF23-08D9-464B-ACE3-73724E13475A}" destId="{782F5A1C-2780-4CB2-BDE8-ABCA95201829}" srcOrd="1" destOrd="0" presId="urn:microsoft.com/office/officeart/2018/2/layout/IconVerticalSolidList"/>
    <dgm:cxn modelId="{09C935B2-DEF4-43AF-93E5-C69DC86942CC}" type="presParOf" srcId="{54E7DF23-08D9-464B-ACE3-73724E13475A}" destId="{4AA0526D-2F03-4510-8CDD-AF8EAEFC704E}" srcOrd="2" destOrd="0" presId="urn:microsoft.com/office/officeart/2018/2/layout/IconVerticalSolidList"/>
    <dgm:cxn modelId="{F4CC2D23-853E-4197-8E0B-1832CAA9A119}" type="presParOf" srcId="{54E7DF23-08D9-464B-ACE3-73724E13475A}" destId="{99A59386-57E7-4765-92B7-1E56968EE298}" srcOrd="3" destOrd="0" presId="urn:microsoft.com/office/officeart/2018/2/layout/IconVerticalSolidList"/>
    <dgm:cxn modelId="{30026C7A-5783-4390-991C-F45808B6E6F8}" type="presParOf" srcId="{0E6702CE-9727-4824-B0AA-E946F9D1013D}" destId="{BF21F0BC-2664-43C2-B91D-B0B418890132}" srcOrd="3" destOrd="0" presId="urn:microsoft.com/office/officeart/2018/2/layout/IconVerticalSolidList"/>
    <dgm:cxn modelId="{54799043-EBDA-4817-B037-382D2DDC6874}" type="presParOf" srcId="{0E6702CE-9727-4824-B0AA-E946F9D1013D}" destId="{A61307B3-BCA2-44E8-9C8E-435E14BA37B8}" srcOrd="4" destOrd="0" presId="urn:microsoft.com/office/officeart/2018/2/layout/IconVerticalSolidList"/>
    <dgm:cxn modelId="{AD98E816-E2E1-44C6-BC7E-19FE393BFBFA}" type="presParOf" srcId="{A61307B3-BCA2-44E8-9C8E-435E14BA37B8}" destId="{412F3121-A5A5-42FB-9807-00485E94C0F8}" srcOrd="0" destOrd="0" presId="urn:microsoft.com/office/officeart/2018/2/layout/IconVerticalSolidList"/>
    <dgm:cxn modelId="{D150DCE7-7D0B-4558-A04D-2287FB9E2416}" type="presParOf" srcId="{A61307B3-BCA2-44E8-9C8E-435E14BA37B8}" destId="{26777739-DC55-4778-9EC6-BA2E7C5B8172}" srcOrd="1" destOrd="0" presId="urn:microsoft.com/office/officeart/2018/2/layout/IconVerticalSolidList"/>
    <dgm:cxn modelId="{0BAAB785-DC39-466A-A074-D8EDD5291103}" type="presParOf" srcId="{A61307B3-BCA2-44E8-9C8E-435E14BA37B8}" destId="{6F94D89D-4931-476E-ACC4-4297CCDABC87}" srcOrd="2" destOrd="0" presId="urn:microsoft.com/office/officeart/2018/2/layout/IconVerticalSolidList"/>
    <dgm:cxn modelId="{818225E3-D284-42BA-AF02-313781CA2093}" type="presParOf" srcId="{A61307B3-BCA2-44E8-9C8E-435E14BA37B8}" destId="{15E8EF9E-61CF-4EAE-9E5E-EFB7FC342518}" srcOrd="3" destOrd="0" presId="urn:microsoft.com/office/officeart/2018/2/layout/IconVerticalSolidList"/>
    <dgm:cxn modelId="{BBB4F662-D78F-4BC9-ABDF-B82F59A858F7}" type="presParOf" srcId="{0E6702CE-9727-4824-B0AA-E946F9D1013D}" destId="{C5007270-8A20-4F27-A1CA-7E63DC8B8DDE}" srcOrd="5" destOrd="0" presId="urn:microsoft.com/office/officeart/2018/2/layout/IconVerticalSolidList"/>
    <dgm:cxn modelId="{BA3F5724-16FD-4483-A8B6-23465F607650}" type="presParOf" srcId="{0E6702CE-9727-4824-B0AA-E946F9D1013D}" destId="{CC9CE969-5648-462B-AEF7-F276CFED1368}" srcOrd="6" destOrd="0" presId="urn:microsoft.com/office/officeart/2018/2/layout/IconVerticalSolidList"/>
    <dgm:cxn modelId="{3D45665E-21CB-4248-97C6-E2ADC53D5768}" type="presParOf" srcId="{CC9CE969-5648-462B-AEF7-F276CFED1368}" destId="{831CFEA6-0943-4DA9-B994-EA893B73367D}" srcOrd="0" destOrd="0" presId="urn:microsoft.com/office/officeart/2018/2/layout/IconVerticalSolidList"/>
    <dgm:cxn modelId="{3AAD3122-81B7-48B2-B8C6-FB68E6548999}" type="presParOf" srcId="{CC9CE969-5648-462B-AEF7-F276CFED1368}" destId="{B2D21695-259C-4D53-81AC-0420F9183289}" srcOrd="1" destOrd="0" presId="urn:microsoft.com/office/officeart/2018/2/layout/IconVerticalSolidList"/>
    <dgm:cxn modelId="{2D11BA92-08E1-4EAF-9D01-35569C3BAD4E}" type="presParOf" srcId="{CC9CE969-5648-462B-AEF7-F276CFED1368}" destId="{6709C226-4218-40D3-B131-6AFBF850E8B6}" srcOrd="2" destOrd="0" presId="urn:microsoft.com/office/officeart/2018/2/layout/IconVerticalSolidList"/>
    <dgm:cxn modelId="{B740B347-E6BE-4970-A158-46D868ECBB55}" type="presParOf" srcId="{CC9CE969-5648-462B-AEF7-F276CFED1368}" destId="{F2976712-1946-49A5-90A7-F73D3A7F250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071C9D-870F-46DA-97D3-43F0F0D6FD1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7445E3F-05D6-4374-9289-FDEB549FA13D}">
      <dgm:prSet/>
      <dgm:spPr/>
      <dgm:t>
        <a:bodyPr/>
        <a:lstStyle/>
        <a:p>
          <a:pPr>
            <a:lnSpc>
              <a:spcPct val="100000"/>
            </a:lnSpc>
            <a:defRPr cap="all"/>
          </a:pPr>
          <a:r>
            <a:rPr lang="en-US" dirty="0"/>
            <a:t>Large volume of data</a:t>
          </a:r>
        </a:p>
      </dgm:t>
    </dgm:pt>
    <dgm:pt modelId="{A5811201-338A-4BFF-853A-C502A668CC81}" type="parTrans" cxnId="{FD92E069-C776-46E5-9C13-D9C7C9273D69}">
      <dgm:prSet/>
      <dgm:spPr/>
      <dgm:t>
        <a:bodyPr/>
        <a:lstStyle/>
        <a:p>
          <a:endParaRPr lang="en-US"/>
        </a:p>
      </dgm:t>
    </dgm:pt>
    <dgm:pt modelId="{58AF410A-F025-4E56-990D-3E23E5E956D1}" type="sibTrans" cxnId="{FD92E069-C776-46E5-9C13-D9C7C9273D69}">
      <dgm:prSet/>
      <dgm:spPr/>
      <dgm:t>
        <a:bodyPr/>
        <a:lstStyle/>
        <a:p>
          <a:endParaRPr lang="en-US"/>
        </a:p>
      </dgm:t>
    </dgm:pt>
    <dgm:pt modelId="{6A93DFA4-9E98-4EAE-AAD1-4A76055E3C7A}">
      <dgm:prSet/>
      <dgm:spPr/>
      <dgm:t>
        <a:bodyPr/>
        <a:lstStyle/>
        <a:p>
          <a:pPr>
            <a:lnSpc>
              <a:spcPct val="100000"/>
            </a:lnSpc>
            <a:defRPr cap="all"/>
          </a:pPr>
          <a:r>
            <a:rPr lang="en-US"/>
            <a:t>Enumerated data fields </a:t>
          </a:r>
        </a:p>
      </dgm:t>
    </dgm:pt>
    <dgm:pt modelId="{DF228361-F190-459D-BDA6-ADD666D2BB11}" type="parTrans" cxnId="{186BC283-D9D8-4D72-BA0D-B3811E63CBFA}">
      <dgm:prSet/>
      <dgm:spPr/>
      <dgm:t>
        <a:bodyPr/>
        <a:lstStyle/>
        <a:p>
          <a:endParaRPr lang="en-US"/>
        </a:p>
      </dgm:t>
    </dgm:pt>
    <dgm:pt modelId="{961F418B-A536-4361-A72A-BC234EE1085E}" type="sibTrans" cxnId="{186BC283-D9D8-4D72-BA0D-B3811E63CBFA}">
      <dgm:prSet/>
      <dgm:spPr/>
      <dgm:t>
        <a:bodyPr/>
        <a:lstStyle/>
        <a:p>
          <a:endParaRPr lang="en-US"/>
        </a:p>
      </dgm:t>
    </dgm:pt>
    <dgm:pt modelId="{DB74E782-5991-40BD-9FA7-C32E82BCB02B}">
      <dgm:prSet/>
      <dgm:spPr/>
      <dgm:t>
        <a:bodyPr/>
        <a:lstStyle/>
        <a:p>
          <a:pPr>
            <a:lnSpc>
              <a:spcPct val="100000"/>
            </a:lnSpc>
            <a:defRPr cap="all"/>
          </a:pPr>
          <a:r>
            <a:rPr lang="en-US"/>
            <a:t>Schema mismatch across taxis </a:t>
          </a:r>
        </a:p>
      </dgm:t>
    </dgm:pt>
    <dgm:pt modelId="{0C1A9311-E3BB-4833-B2CD-D5AA82F422B2}" type="parTrans" cxnId="{42A350B2-E3D8-4BF2-89FB-2924A8D48CBC}">
      <dgm:prSet/>
      <dgm:spPr/>
      <dgm:t>
        <a:bodyPr/>
        <a:lstStyle/>
        <a:p>
          <a:endParaRPr lang="en-US"/>
        </a:p>
      </dgm:t>
    </dgm:pt>
    <dgm:pt modelId="{5AD44DC7-A4E4-484B-9A6E-10CC88712EB4}" type="sibTrans" cxnId="{42A350B2-E3D8-4BF2-89FB-2924A8D48CBC}">
      <dgm:prSet/>
      <dgm:spPr/>
      <dgm:t>
        <a:bodyPr/>
        <a:lstStyle/>
        <a:p>
          <a:endParaRPr lang="en-US"/>
        </a:p>
      </dgm:t>
    </dgm:pt>
    <dgm:pt modelId="{444E1F8A-479A-48A3-BBD7-73965A380AFA}">
      <dgm:prSet/>
      <dgm:spPr/>
      <dgm:t>
        <a:bodyPr/>
        <a:lstStyle/>
        <a:p>
          <a:pPr>
            <a:lnSpc>
              <a:spcPct val="100000"/>
            </a:lnSpc>
            <a:defRPr cap="all"/>
          </a:pPr>
          <a:r>
            <a:rPr lang="en-US"/>
            <a:t>Schema mismatch across years/months </a:t>
          </a:r>
        </a:p>
      </dgm:t>
    </dgm:pt>
    <dgm:pt modelId="{34C94CDD-8D3F-4F04-8EAD-1D524CB5C0B9}" type="parTrans" cxnId="{A527843A-0974-424B-AB55-A3D9618A126C}">
      <dgm:prSet/>
      <dgm:spPr/>
      <dgm:t>
        <a:bodyPr/>
        <a:lstStyle/>
        <a:p>
          <a:endParaRPr lang="en-US"/>
        </a:p>
      </dgm:t>
    </dgm:pt>
    <dgm:pt modelId="{A7BE45C8-89EE-4038-8C50-605DBD92A44A}" type="sibTrans" cxnId="{A527843A-0974-424B-AB55-A3D9618A126C}">
      <dgm:prSet/>
      <dgm:spPr/>
      <dgm:t>
        <a:bodyPr/>
        <a:lstStyle/>
        <a:p>
          <a:endParaRPr lang="en-US"/>
        </a:p>
      </dgm:t>
    </dgm:pt>
    <dgm:pt modelId="{1CAB2FBD-510F-4622-BABE-62253DFBF106}">
      <dgm:prSet/>
      <dgm:spPr/>
      <dgm:t>
        <a:bodyPr/>
        <a:lstStyle/>
        <a:p>
          <a:pPr>
            <a:lnSpc>
              <a:spcPct val="100000"/>
            </a:lnSpc>
            <a:defRPr cap="all"/>
          </a:pPr>
          <a:r>
            <a:rPr lang="en-US"/>
            <a:t>Low latency for dashboards </a:t>
          </a:r>
        </a:p>
      </dgm:t>
    </dgm:pt>
    <dgm:pt modelId="{CEFDAACB-4447-4E73-839A-04A6FA7FFDE0}" type="parTrans" cxnId="{9649E448-55B9-4BAA-89C4-F83B3C5CC027}">
      <dgm:prSet/>
      <dgm:spPr/>
      <dgm:t>
        <a:bodyPr/>
        <a:lstStyle/>
        <a:p>
          <a:endParaRPr lang="en-US"/>
        </a:p>
      </dgm:t>
    </dgm:pt>
    <dgm:pt modelId="{DD7E9134-38EC-41C9-8307-1DB7C6685B11}" type="sibTrans" cxnId="{9649E448-55B9-4BAA-89C4-F83B3C5CC027}">
      <dgm:prSet/>
      <dgm:spPr/>
      <dgm:t>
        <a:bodyPr/>
        <a:lstStyle/>
        <a:p>
          <a:endParaRPr lang="en-US"/>
        </a:p>
      </dgm:t>
    </dgm:pt>
    <dgm:pt modelId="{BDD06F73-4BE5-4EB9-AB1B-0C9FB49B2439}" type="pres">
      <dgm:prSet presAssocID="{4F071C9D-870F-46DA-97D3-43F0F0D6FD12}" presName="root" presStyleCnt="0">
        <dgm:presLayoutVars>
          <dgm:dir/>
          <dgm:resizeHandles val="exact"/>
        </dgm:presLayoutVars>
      </dgm:prSet>
      <dgm:spPr/>
    </dgm:pt>
    <dgm:pt modelId="{A57F3BB4-C29B-404F-95FC-1FCFA510534F}" type="pres">
      <dgm:prSet presAssocID="{97445E3F-05D6-4374-9289-FDEB549FA13D}" presName="compNode" presStyleCnt="0"/>
      <dgm:spPr/>
    </dgm:pt>
    <dgm:pt modelId="{FDDF3C40-625A-4E7A-A41B-3D2B9CA1D43A}" type="pres">
      <dgm:prSet presAssocID="{97445E3F-05D6-4374-9289-FDEB549FA13D}" presName="iconBgRect" presStyleLbl="bgShp" presStyleIdx="0" presStyleCnt="5"/>
      <dgm:spPr/>
    </dgm:pt>
    <dgm:pt modelId="{5DB98616-3709-413D-893A-8423A1A11EA6}" type="pres">
      <dgm:prSet presAssocID="{97445E3F-05D6-4374-9289-FDEB549FA13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0152A120-A705-4CA8-83FE-407CACF73AFD}" type="pres">
      <dgm:prSet presAssocID="{97445E3F-05D6-4374-9289-FDEB549FA13D}" presName="spaceRect" presStyleCnt="0"/>
      <dgm:spPr/>
    </dgm:pt>
    <dgm:pt modelId="{DCF53388-9AC3-459F-BEE5-D2411B1B4FEB}" type="pres">
      <dgm:prSet presAssocID="{97445E3F-05D6-4374-9289-FDEB549FA13D}" presName="textRect" presStyleLbl="revTx" presStyleIdx="0" presStyleCnt="5">
        <dgm:presLayoutVars>
          <dgm:chMax val="1"/>
          <dgm:chPref val="1"/>
        </dgm:presLayoutVars>
      </dgm:prSet>
      <dgm:spPr/>
    </dgm:pt>
    <dgm:pt modelId="{D7066355-FB26-4937-8BF8-B905BDB9615C}" type="pres">
      <dgm:prSet presAssocID="{58AF410A-F025-4E56-990D-3E23E5E956D1}" presName="sibTrans" presStyleCnt="0"/>
      <dgm:spPr/>
    </dgm:pt>
    <dgm:pt modelId="{62DE3298-A1E7-4D68-A9FB-5BABE5749272}" type="pres">
      <dgm:prSet presAssocID="{6A93DFA4-9E98-4EAE-AAD1-4A76055E3C7A}" presName="compNode" presStyleCnt="0"/>
      <dgm:spPr/>
    </dgm:pt>
    <dgm:pt modelId="{D13D36DD-2733-4001-9F99-9F619B4847A2}" type="pres">
      <dgm:prSet presAssocID="{6A93DFA4-9E98-4EAE-AAD1-4A76055E3C7A}" presName="iconBgRect" presStyleLbl="bgShp" presStyleIdx="1" presStyleCnt="5"/>
      <dgm:spPr/>
    </dgm:pt>
    <dgm:pt modelId="{18EEDF0A-982A-4D20-99CD-D6DBF9B63149}" type="pres">
      <dgm:prSet presAssocID="{6A93DFA4-9E98-4EAE-AAD1-4A76055E3C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DB0210B-5E4D-4D61-AA42-2646A0A9496B}" type="pres">
      <dgm:prSet presAssocID="{6A93DFA4-9E98-4EAE-AAD1-4A76055E3C7A}" presName="spaceRect" presStyleCnt="0"/>
      <dgm:spPr/>
    </dgm:pt>
    <dgm:pt modelId="{F5A489A9-1EE7-4E03-9801-7135A48DE49F}" type="pres">
      <dgm:prSet presAssocID="{6A93DFA4-9E98-4EAE-AAD1-4A76055E3C7A}" presName="textRect" presStyleLbl="revTx" presStyleIdx="1" presStyleCnt="5">
        <dgm:presLayoutVars>
          <dgm:chMax val="1"/>
          <dgm:chPref val="1"/>
        </dgm:presLayoutVars>
      </dgm:prSet>
      <dgm:spPr/>
    </dgm:pt>
    <dgm:pt modelId="{C238A2A7-D312-4E11-98D4-6929C3D20187}" type="pres">
      <dgm:prSet presAssocID="{961F418B-A536-4361-A72A-BC234EE1085E}" presName="sibTrans" presStyleCnt="0"/>
      <dgm:spPr/>
    </dgm:pt>
    <dgm:pt modelId="{D11661EE-1A8B-4764-AE1C-864D393E6174}" type="pres">
      <dgm:prSet presAssocID="{DB74E782-5991-40BD-9FA7-C32E82BCB02B}" presName="compNode" presStyleCnt="0"/>
      <dgm:spPr/>
    </dgm:pt>
    <dgm:pt modelId="{5A087A5F-EEE1-4BC1-A92A-5780B885341A}" type="pres">
      <dgm:prSet presAssocID="{DB74E782-5991-40BD-9FA7-C32E82BCB02B}" presName="iconBgRect" presStyleLbl="bgShp" presStyleIdx="2" presStyleCnt="5"/>
      <dgm:spPr/>
    </dgm:pt>
    <dgm:pt modelId="{810351BF-C9A3-48BF-A319-1D90BB2E044B}" type="pres">
      <dgm:prSet presAssocID="{DB74E782-5991-40BD-9FA7-C32E82BCB02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7D083B5D-FC36-4C2C-AC4E-3B063BC09D13}" type="pres">
      <dgm:prSet presAssocID="{DB74E782-5991-40BD-9FA7-C32E82BCB02B}" presName="spaceRect" presStyleCnt="0"/>
      <dgm:spPr/>
    </dgm:pt>
    <dgm:pt modelId="{EEA25BC3-3A37-4C9C-85B4-DC8140615369}" type="pres">
      <dgm:prSet presAssocID="{DB74E782-5991-40BD-9FA7-C32E82BCB02B}" presName="textRect" presStyleLbl="revTx" presStyleIdx="2" presStyleCnt="5">
        <dgm:presLayoutVars>
          <dgm:chMax val="1"/>
          <dgm:chPref val="1"/>
        </dgm:presLayoutVars>
      </dgm:prSet>
      <dgm:spPr/>
    </dgm:pt>
    <dgm:pt modelId="{42BEFBBA-43F6-4572-A395-71772012F691}" type="pres">
      <dgm:prSet presAssocID="{5AD44DC7-A4E4-484B-9A6E-10CC88712EB4}" presName="sibTrans" presStyleCnt="0"/>
      <dgm:spPr/>
    </dgm:pt>
    <dgm:pt modelId="{648684DC-9717-4340-B317-DDC5F0F7FC64}" type="pres">
      <dgm:prSet presAssocID="{444E1F8A-479A-48A3-BBD7-73965A380AFA}" presName="compNode" presStyleCnt="0"/>
      <dgm:spPr/>
    </dgm:pt>
    <dgm:pt modelId="{CB929DB7-BAE6-4593-9321-A07C2114EB52}" type="pres">
      <dgm:prSet presAssocID="{444E1F8A-479A-48A3-BBD7-73965A380AFA}" presName="iconBgRect" presStyleLbl="bgShp" presStyleIdx="3" presStyleCnt="5"/>
      <dgm:spPr/>
    </dgm:pt>
    <dgm:pt modelId="{85766D5C-DAF8-4E85-91BF-36181785794C}" type="pres">
      <dgm:prSet presAssocID="{444E1F8A-479A-48A3-BBD7-73965A380AF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27284640-EB56-4326-BFEB-84366EBA740A}" type="pres">
      <dgm:prSet presAssocID="{444E1F8A-479A-48A3-BBD7-73965A380AFA}" presName="spaceRect" presStyleCnt="0"/>
      <dgm:spPr/>
    </dgm:pt>
    <dgm:pt modelId="{B62B58EC-AFB6-4F9C-88AE-78E7D92D1001}" type="pres">
      <dgm:prSet presAssocID="{444E1F8A-479A-48A3-BBD7-73965A380AFA}" presName="textRect" presStyleLbl="revTx" presStyleIdx="3" presStyleCnt="5">
        <dgm:presLayoutVars>
          <dgm:chMax val="1"/>
          <dgm:chPref val="1"/>
        </dgm:presLayoutVars>
      </dgm:prSet>
      <dgm:spPr/>
    </dgm:pt>
    <dgm:pt modelId="{9F841F88-B030-4579-A365-D4F11620A726}" type="pres">
      <dgm:prSet presAssocID="{A7BE45C8-89EE-4038-8C50-605DBD92A44A}" presName="sibTrans" presStyleCnt="0"/>
      <dgm:spPr/>
    </dgm:pt>
    <dgm:pt modelId="{97123954-BC76-4C3E-BA29-8799B5CEF356}" type="pres">
      <dgm:prSet presAssocID="{1CAB2FBD-510F-4622-BABE-62253DFBF106}" presName="compNode" presStyleCnt="0"/>
      <dgm:spPr/>
    </dgm:pt>
    <dgm:pt modelId="{0B1F043D-CBB0-4C88-9B79-AE26F8E19405}" type="pres">
      <dgm:prSet presAssocID="{1CAB2FBD-510F-4622-BABE-62253DFBF106}" presName="iconBgRect" presStyleLbl="bgShp" presStyleIdx="4" presStyleCnt="5"/>
      <dgm:spPr/>
    </dgm:pt>
    <dgm:pt modelId="{DAC5C0C3-E307-4F5E-8600-2783B66878DE}" type="pres">
      <dgm:prSet presAssocID="{1CAB2FBD-510F-4622-BABE-62253DFBF10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uge"/>
        </a:ext>
      </dgm:extLst>
    </dgm:pt>
    <dgm:pt modelId="{5B6E5AF7-E678-43A9-A300-C978C3AA22A1}" type="pres">
      <dgm:prSet presAssocID="{1CAB2FBD-510F-4622-BABE-62253DFBF106}" presName="spaceRect" presStyleCnt="0"/>
      <dgm:spPr/>
    </dgm:pt>
    <dgm:pt modelId="{2EB95A51-0AB2-42A4-B13E-E6141437DF4C}" type="pres">
      <dgm:prSet presAssocID="{1CAB2FBD-510F-4622-BABE-62253DFBF106}" presName="textRect" presStyleLbl="revTx" presStyleIdx="4" presStyleCnt="5">
        <dgm:presLayoutVars>
          <dgm:chMax val="1"/>
          <dgm:chPref val="1"/>
        </dgm:presLayoutVars>
      </dgm:prSet>
      <dgm:spPr/>
    </dgm:pt>
  </dgm:ptLst>
  <dgm:cxnLst>
    <dgm:cxn modelId="{847BFC05-4EB4-463E-A82A-02F9438C2EF0}" type="presOf" srcId="{DB74E782-5991-40BD-9FA7-C32E82BCB02B}" destId="{EEA25BC3-3A37-4C9C-85B4-DC8140615369}" srcOrd="0" destOrd="0" presId="urn:microsoft.com/office/officeart/2018/5/layout/IconCircleLabelList"/>
    <dgm:cxn modelId="{2919AA23-D486-4194-B40D-01375BD079F5}" type="presOf" srcId="{4F071C9D-870F-46DA-97D3-43F0F0D6FD12}" destId="{BDD06F73-4BE5-4EB9-AB1B-0C9FB49B2439}" srcOrd="0" destOrd="0" presId="urn:microsoft.com/office/officeart/2018/5/layout/IconCircleLabelList"/>
    <dgm:cxn modelId="{A527843A-0974-424B-AB55-A3D9618A126C}" srcId="{4F071C9D-870F-46DA-97D3-43F0F0D6FD12}" destId="{444E1F8A-479A-48A3-BBD7-73965A380AFA}" srcOrd="3" destOrd="0" parTransId="{34C94CDD-8D3F-4F04-8EAD-1D524CB5C0B9}" sibTransId="{A7BE45C8-89EE-4038-8C50-605DBD92A44A}"/>
    <dgm:cxn modelId="{9649E448-55B9-4BAA-89C4-F83B3C5CC027}" srcId="{4F071C9D-870F-46DA-97D3-43F0F0D6FD12}" destId="{1CAB2FBD-510F-4622-BABE-62253DFBF106}" srcOrd="4" destOrd="0" parTransId="{CEFDAACB-4447-4E73-839A-04A6FA7FFDE0}" sibTransId="{DD7E9134-38EC-41C9-8307-1DB7C6685B11}"/>
    <dgm:cxn modelId="{FD92E069-C776-46E5-9C13-D9C7C9273D69}" srcId="{4F071C9D-870F-46DA-97D3-43F0F0D6FD12}" destId="{97445E3F-05D6-4374-9289-FDEB549FA13D}" srcOrd="0" destOrd="0" parTransId="{A5811201-338A-4BFF-853A-C502A668CC81}" sibTransId="{58AF410A-F025-4E56-990D-3E23E5E956D1}"/>
    <dgm:cxn modelId="{0C88B653-266B-450A-969C-73E639D8CB0A}" type="presOf" srcId="{444E1F8A-479A-48A3-BBD7-73965A380AFA}" destId="{B62B58EC-AFB6-4F9C-88AE-78E7D92D1001}" srcOrd="0" destOrd="0" presId="urn:microsoft.com/office/officeart/2018/5/layout/IconCircleLabelList"/>
    <dgm:cxn modelId="{88E6F057-E44F-473F-BC51-846513F5E44F}" type="presOf" srcId="{97445E3F-05D6-4374-9289-FDEB549FA13D}" destId="{DCF53388-9AC3-459F-BEE5-D2411B1B4FEB}" srcOrd="0" destOrd="0" presId="urn:microsoft.com/office/officeart/2018/5/layout/IconCircleLabelList"/>
    <dgm:cxn modelId="{186BC283-D9D8-4D72-BA0D-B3811E63CBFA}" srcId="{4F071C9D-870F-46DA-97D3-43F0F0D6FD12}" destId="{6A93DFA4-9E98-4EAE-AAD1-4A76055E3C7A}" srcOrd="1" destOrd="0" parTransId="{DF228361-F190-459D-BDA6-ADD666D2BB11}" sibTransId="{961F418B-A536-4361-A72A-BC234EE1085E}"/>
    <dgm:cxn modelId="{F8C240B0-7267-4DDC-AD3F-DF8869A9FAD7}" type="presOf" srcId="{1CAB2FBD-510F-4622-BABE-62253DFBF106}" destId="{2EB95A51-0AB2-42A4-B13E-E6141437DF4C}" srcOrd="0" destOrd="0" presId="urn:microsoft.com/office/officeart/2018/5/layout/IconCircleLabelList"/>
    <dgm:cxn modelId="{42A350B2-E3D8-4BF2-89FB-2924A8D48CBC}" srcId="{4F071C9D-870F-46DA-97D3-43F0F0D6FD12}" destId="{DB74E782-5991-40BD-9FA7-C32E82BCB02B}" srcOrd="2" destOrd="0" parTransId="{0C1A9311-E3BB-4833-B2CD-D5AA82F422B2}" sibTransId="{5AD44DC7-A4E4-484B-9A6E-10CC88712EB4}"/>
    <dgm:cxn modelId="{37E63FC0-20AF-4028-9005-C059AFD455B3}" type="presOf" srcId="{6A93DFA4-9E98-4EAE-AAD1-4A76055E3C7A}" destId="{F5A489A9-1EE7-4E03-9801-7135A48DE49F}" srcOrd="0" destOrd="0" presId="urn:microsoft.com/office/officeart/2018/5/layout/IconCircleLabelList"/>
    <dgm:cxn modelId="{68EFBE11-71E6-4C61-AC3E-B7F64B577D9A}" type="presParOf" srcId="{BDD06F73-4BE5-4EB9-AB1B-0C9FB49B2439}" destId="{A57F3BB4-C29B-404F-95FC-1FCFA510534F}" srcOrd="0" destOrd="0" presId="urn:microsoft.com/office/officeart/2018/5/layout/IconCircleLabelList"/>
    <dgm:cxn modelId="{C476622D-BB75-40FF-9C9B-634E8F61DDAC}" type="presParOf" srcId="{A57F3BB4-C29B-404F-95FC-1FCFA510534F}" destId="{FDDF3C40-625A-4E7A-A41B-3D2B9CA1D43A}" srcOrd="0" destOrd="0" presId="urn:microsoft.com/office/officeart/2018/5/layout/IconCircleLabelList"/>
    <dgm:cxn modelId="{C10ADB35-1139-47E6-9CB1-27B3EABB3DFB}" type="presParOf" srcId="{A57F3BB4-C29B-404F-95FC-1FCFA510534F}" destId="{5DB98616-3709-413D-893A-8423A1A11EA6}" srcOrd="1" destOrd="0" presId="urn:microsoft.com/office/officeart/2018/5/layout/IconCircleLabelList"/>
    <dgm:cxn modelId="{1F9CB7FC-AF4E-47F9-8EF3-5C875405AC58}" type="presParOf" srcId="{A57F3BB4-C29B-404F-95FC-1FCFA510534F}" destId="{0152A120-A705-4CA8-83FE-407CACF73AFD}" srcOrd="2" destOrd="0" presId="urn:microsoft.com/office/officeart/2018/5/layout/IconCircleLabelList"/>
    <dgm:cxn modelId="{BDDD8296-2207-4ED7-9003-36B7E9FE647C}" type="presParOf" srcId="{A57F3BB4-C29B-404F-95FC-1FCFA510534F}" destId="{DCF53388-9AC3-459F-BEE5-D2411B1B4FEB}" srcOrd="3" destOrd="0" presId="urn:microsoft.com/office/officeart/2018/5/layout/IconCircleLabelList"/>
    <dgm:cxn modelId="{FE06A55E-6D27-4403-8E1E-B00B51E21808}" type="presParOf" srcId="{BDD06F73-4BE5-4EB9-AB1B-0C9FB49B2439}" destId="{D7066355-FB26-4937-8BF8-B905BDB9615C}" srcOrd="1" destOrd="0" presId="urn:microsoft.com/office/officeart/2018/5/layout/IconCircleLabelList"/>
    <dgm:cxn modelId="{E4DD24CB-516F-4028-8BF9-F5502C15A004}" type="presParOf" srcId="{BDD06F73-4BE5-4EB9-AB1B-0C9FB49B2439}" destId="{62DE3298-A1E7-4D68-A9FB-5BABE5749272}" srcOrd="2" destOrd="0" presId="urn:microsoft.com/office/officeart/2018/5/layout/IconCircleLabelList"/>
    <dgm:cxn modelId="{CC9D2706-FB67-49DD-B60C-18C31AFB8D03}" type="presParOf" srcId="{62DE3298-A1E7-4D68-A9FB-5BABE5749272}" destId="{D13D36DD-2733-4001-9F99-9F619B4847A2}" srcOrd="0" destOrd="0" presId="urn:microsoft.com/office/officeart/2018/5/layout/IconCircleLabelList"/>
    <dgm:cxn modelId="{0902D1F3-7BE0-4C8F-8E94-175227497788}" type="presParOf" srcId="{62DE3298-A1E7-4D68-A9FB-5BABE5749272}" destId="{18EEDF0A-982A-4D20-99CD-D6DBF9B63149}" srcOrd="1" destOrd="0" presId="urn:microsoft.com/office/officeart/2018/5/layout/IconCircleLabelList"/>
    <dgm:cxn modelId="{47B06AD3-2676-4B7A-A81B-B05C44E0C5DF}" type="presParOf" srcId="{62DE3298-A1E7-4D68-A9FB-5BABE5749272}" destId="{0DB0210B-5E4D-4D61-AA42-2646A0A9496B}" srcOrd="2" destOrd="0" presId="urn:microsoft.com/office/officeart/2018/5/layout/IconCircleLabelList"/>
    <dgm:cxn modelId="{0A651FFF-3445-4348-B03C-D3D84F696AA7}" type="presParOf" srcId="{62DE3298-A1E7-4D68-A9FB-5BABE5749272}" destId="{F5A489A9-1EE7-4E03-9801-7135A48DE49F}" srcOrd="3" destOrd="0" presId="urn:microsoft.com/office/officeart/2018/5/layout/IconCircleLabelList"/>
    <dgm:cxn modelId="{8E0637C1-E362-4355-9371-FA7B5DE18D46}" type="presParOf" srcId="{BDD06F73-4BE5-4EB9-AB1B-0C9FB49B2439}" destId="{C238A2A7-D312-4E11-98D4-6929C3D20187}" srcOrd="3" destOrd="0" presId="urn:microsoft.com/office/officeart/2018/5/layout/IconCircleLabelList"/>
    <dgm:cxn modelId="{3DCFCFAC-D2D9-4ADA-B000-24325CA89EE6}" type="presParOf" srcId="{BDD06F73-4BE5-4EB9-AB1B-0C9FB49B2439}" destId="{D11661EE-1A8B-4764-AE1C-864D393E6174}" srcOrd="4" destOrd="0" presId="urn:microsoft.com/office/officeart/2018/5/layout/IconCircleLabelList"/>
    <dgm:cxn modelId="{CF16DF34-8896-4E74-8114-7E956DC9E56A}" type="presParOf" srcId="{D11661EE-1A8B-4764-AE1C-864D393E6174}" destId="{5A087A5F-EEE1-4BC1-A92A-5780B885341A}" srcOrd="0" destOrd="0" presId="urn:microsoft.com/office/officeart/2018/5/layout/IconCircleLabelList"/>
    <dgm:cxn modelId="{045D018C-0A83-4179-8555-F3F0B0E64A84}" type="presParOf" srcId="{D11661EE-1A8B-4764-AE1C-864D393E6174}" destId="{810351BF-C9A3-48BF-A319-1D90BB2E044B}" srcOrd="1" destOrd="0" presId="urn:microsoft.com/office/officeart/2018/5/layout/IconCircleLabelList"/>
    <dgm:cxn modelId="{222D5051-DEA4-4133-B9D2-BBD3CAFB85E5}" type="presParOf" srcId="{D11661EE-1A8B-4764-AE1C-864D393E6174}" destId="{7D083B5D-FC36-4C2C-AC4E-3B063BC09D13}" srcOrd="2" destOrd="0" presId="urn:microsoft.com/office/officeart/2018/5/layout/IconCircleLabelList"/>
    <dgm:cxn modelId="{C37A18F0-E4A2-4726-9000-326AD0F8DA68}" type="presParOf" srcId="{D11661EE-1A8B-4764-AE1C-864D393E6174}" destId="{EEA25BC3-3A37-4C9C-85B4-DC8140615369}" srcOrd="3" destOrd="0" presId="urn:microsoft.com/office/officeart/2018/5/layout/IconCircleLabelList"/>
    <dgm:cxn modelId="{53E46010-631C-4A3E-A8FF-9A3482D71D01}" type="presParOf" srcId="{BDD06F73-4BE5-4EB9-AB1B-0C9FB49B2439}" destId="{42BEFBBA-43F6-4572-A395-71772012F691}" srcOrd="5" destOrd="0" presId="urn:microsoft.com/office/officeart/2018/5/layout/IconCircleLabelList"/>
    <dgm:cxn modelId="{7B72920F-1298-4FE4-ADAE-0A4C7D22E5C5}" type="presParOf" srcId="{BDD06F73-4BE5-4EB9-AB1B-0C9FB49B2439}" destId="{648684DC-9717-4340-B317-DDC5F0F7FC64}" srcOrd="6" destOrd="0" presId="urn:microsoft.com/office/officeart/2018/5/layout/IconCircleLabelList"/>
    <dgm:cxn modelId="{8A325BEB-FC70-4728-958B-DF481AAE899A}" type="presParOf" srcId="{648684DC-9717-4340-B317-DDC5F0F7FC64}" destId="{CB929DB7-BAE6-4593-9321-A07C2114EB52}" srcOrd="0" destOrd="0" presId="urn:microsoft.com/office/officeart/2018/5/layout/IconCircleLabelList"/>
    <dgm:cxn modelId="{4BBAC2E5-BD4E-4E54-8ABC-6FC621822BD2}" type="presParOf" srcId="{648684DC-9717-4340-B317-DDC5F0F7FC64}" destId="{85766D5C-DAF8-4E85-91BF-36181785794C}" srcOrd="1" destOrd="0" presId="urn:microsoft.com/office/officeart/2018/5/layout/IconCircleLabelList"/>
    <dgm:cxn modelId="{26352482-BC49-4E23-B4E3-0206353CB313}" type="presParOf" srcId="{648684DC-9717-4340-B317-DDC5F0F7FC64}" destId="{27284640-EB56-4326-BFEB-84366EBA740A}" srcOrd="2" destOrd="0" presId="urn:microsoft.com/office/officeart/2018/5/layout/IconCircleLabelList"/>
    <dgm:cxn modelId="{273AC2AC-E970-48C2-9919-6AA82509CF56}" type="presParOf" srcId="{648684DC-9717-4340-B317-DDC5F0F7FC64}" destId="{B62B58EC-AFB6-4F9C-88AE-78E7D92D1001}" srcOrd="3" destOrd="0" presId="urn:microsoft.com/office/officeart/2018/5/layout/IconCircleLabelList"/>
    <dgm:cxn modelId="{FCA190AF-092A-40DE-A8F3-42B11AAB9F11}" type="presParOf" srcId="{BDD06F73-4BE5-4EB9-AB1B-0C9FB49B2439}" destId="{9F841F88-B030-4579-A365-D4F11620A726}" srcOrd="7" destOrd="0" presId="urn:microsoft.com/office/officeart/2018/5/layout/IconCircleLabelList"/>
    <dgm:cxn modelId="{F47E328B-FD6F-4EC2-BC9C-2D8D3C357B9B}" type="presParOf" srcId="{BDD06F73-4BE5-4EB9-AB1B-0C9FB49B2439}" destId="{97123954-BC76-4C3E-BA29-8799B5CEF356}" srcOrd="8" destOrd="0" presId="urn:microsoft.com/office/officeart/2018/5/layout/IconCircleLabelList"/>
    <dgm:cxn modelId="{9CA5A46C-0523-409C-B7A2-CDBFFEA551B7}" type="presParOf" srcId="{97123954-BC76-4C3E-BA29-8799B5CEF356}" destId="{0B1F043D-CBB0-4C88-9B79-AE26F8E19405}" srcOrd="0" destOrd="0" presId="urn:microsoft.com/office/officeart/2018/5/layout/IconCircleLabelList"/>
    <dgm:cxn modelId="{CFE656DE-01F5-4083-8697-D7AC670F6C04}" type="presParOf" srcId="{97123954-BC76-4C3E-BA29-8799B5CEF356}" destId="{DAC5C0C3-E307-4F5E-8600-2783B66878DE}" srcOrd="1" destOrd="0" presId="urn:microsoft.com/office/officeart/2018/5/layout/IconCircleLabelList"/>
    <dgm:cxn modelId="{288E7B9A-8C6F-4EA8-9B32-10CBAD43055D}" type="presParOf" srcId="{97123954-BC76-4C3E-BA29-8799B5CEF356}" destId="{5B6E5AF7-E678-43A9-A300-C978C3AA22A1}" srcOrd="2" destOrd="0" presId="urn:microsoft.com/office/officeart/2018/5/layout/IconCircleLabelList"/>
    <dgm:cxn modelId="{4D2036E9-67D9-4338-8F44-D0BCE78ACE2B}" type="presParOf" srcId="{97123954-BC76-4C3E-BA29-8799B5CEF356}" destId="{2EB95A51-0AB2-42A4-B13E-E6141437DF4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BB4719-8E59-4937-B20D-6A0E2608E39B}" type="doc">
      <dgm:prSet loTypeId="urn:microsoft.com/office/officeart/2005/8/layout/process3" loCatId="process" qsTypeId="urn:microsoft.com/office/officeart/2005/8/quickstyle/simple1" qsCatId="simple" csTypeId="urn:microsoft.com/office/officeart/2005/8/colors/colorful5" csCatId="colorful" phldr="1"/>
      <dgm:spPr/>
    </dgm:pt>
    <dgm:pt modelId="{C2B4D9C9-248D-4680-B5A3-7DF3274A0F77}">
      <dgm:prSet phldrT="[Text]" custT="1"/>
      <dgm:spPr/>
      <dgm:t>
        <a:bodyPr/>
        <a:lstStyle/>
        <a:p>
          <a:r>
            <a:rPr lang="en-US" sz="1400" b="1" dirty="0">
              <a:latin typeface="+mn-lt"/>
            </a:rPr>
            <a:t>Data Ingestion</a:t>
          </a:r>
        </a:p>
      </dgm:t>
    </dgm:pt>
    <dgm:pt modelId="{54198A18-7274-43C1-A47E-C7A4C63ABF97}" type="parTrans" cxnId="{CF1B7610-C2FA-48B4-9771-F4CDB01181F4}">
      <dgm:prSet/>
      <dgm:spPr/>
      <dgm:t>
        <a:bodyPr/>
        <a:lstStyle/>
        <a:p>
          <a:endParaRPr lang="en-US"/>
        </a:p>
      </dgm:t>
    </dgm:pt>
    <dgm:pt modelId="{7C00A76B-326D-4529-85D1-1F9470189EC2}" type="sibTrans" cxnId="{CF1B7610-C2FA-48B4-9771-F4CDB01181F4}">
      <dgm:prSet/>
      <dgm:spPr/>
      <dgm:t>
        <a:bodyPr/>
        <a:lstStyle/>
        <a:p>
          <a:endParaRPr lang="en-US"/>
        </a:p>
      </dgm:t>
    </dgm:pt>
    <dgm:pt modelId="{9F0C4C69-FCEA-43F9-AEBD-E436B8B34FF3}">
      <dgm:prSet phldrT="[Text]" custT="1"/>
      <dgm:spPr/>
      <dgm:t>
        <a:bodyPr/>
        <a:lstStyle/>
        <a:p>
          <a:r>
            <a:rPr lang="en-US" sz="1400" dirty="0">
              <a:latin typeface="+mn-lt"/>
            </a:rPr>
            <a:t>Data Loading</a:t>
          </a:r>
        </a:p>
      </dgm:t>
    </dgm:pt>
    <dgm:pt modelId="{882ECE44-B279-4A5F-8064-932CFC03F21E}" type="parTrans" cxnId="{49522321-B017-41FC-BBFE-D8E5100BDEAD}">
      <dgm:prSet/>
      <dgm:spPr/>
      <dgm:t>
        <a:bodyPr/>
        <a:lstStyle/>
        <a:p>
          <a:endParaRPr lang="en-US"/>
        </a:p>
      </dgm:t>
    </dgm:pt>
    <dgm:pt modelId="{98753472-0B23-40BE-9B50-D3FD3975B1A4}" type="sibTrans" cxnId="{49522321-B017-41FC-BBFE-D8E5100BDEAD}">
      <dgm:prSet/>
      <dgm:spPr/>
      <dgm:t>
        <a:bodyPr/>
        <a:lstStyle/>
        <a:p>
          <a:endParaRPr lang="en-US"/>
        </a:p>
      </dgm:t>
    </dgm:pt>
    <dgm:pt modelId="{A0A8D573-A74C-4402-A327-DEAB675EFEFC}">
      <dgm:prSet phldrT="[Text]" custT="1"/>
      <dgm:spPr/>
      <dgm:t>
        <a:bodyPr/>
        <a:lstStyle/>
        <a:p>
          <a:r>
            <a:rPr lang="en-US" sz="1400" dirty="0">
              <a:latin typeface="+mn-lt"/>
            </a:rPr>
            <a:t>Data Transformation</a:t>
          </a:r>
        </a:p>
      </dgm:t>
    </dgm:pt>
    <dgm:pt modelId="{C66917F3-8948-4149-AEFF-AA1F6CA01B46}" type="parTrans" cxnId="{FB739E39-0560-454C-9BE3-24DB69B20500}">
      <dgm:prSet/>
      <dgm:spPr/>
      <dgm:t>
        <a:bodyPr/>
        <a:lstStyle/>
        <a:p>
          <a:endParaRPr lang="en-US"/>
        </a:p>
      </dgm:t>
    </dgm:pt>
    <dgm:pt modelId="{574770B2-E902-4748-BD9D-85A2951F5A5C}" type="sibTrans" cxnId="{FB739E39-0560-454C-9BE3-24DB69B20500}">
      <dgm:prSet/>
      <dgm:spPr/>
      <dgm:t>
        <a:bodyPr/>
        <a:lstStyle/>
        <a:p>
          <a:endParaRPr lang="en-US"/>
        </a:p>
      </dgm:t>
    </dgm:pt>
    <dgm:pt modelId="{957AA535-40F7-49AD-8C33-F0CC14ADA061}">
      <dgm:prSet phldrT="[Text]" custT="1"/>
      <dgm:spPr/>
      <dgm:t>
        <a:bodyPr/>
        <a:lstStyle/>
        <a:p>
          <a:r>
            <a:rPr lang="en-US" sz="1400" dirty="0">
              <a:latin typeface="+mn-lt"/>
            </a:rPr>
            <a:t>Create Materialized view</a:t>
          </a:r>
        </a:p>
      </dgm:t>
    </dgm:pt>
    <dgm:pt modelId="{E23AE34B-C054-4A08-8173-0F39589C353B}" type="parTrans" cxnId="{A3FC0504-8943-4043-B0BF-C2DEFF1EAE9E}">
      <dgm:prSet/>
      <dgm:spPr/>
      <dgm:t>
        <a:bodyPr/>
        <a:lstStyle/>
        <a:p>
          <a:endParaRPr lang="en-US"/>
        </a:p>
      </dgm:t>
    </dgm:pt>
    <dgm:pt modelId="{DB4344B1-7139-4361-B4E6-473EAA9AD610}" type="sibTrans" cxnId="{A3FC0504-8943-4043-B0BF-C2DEFF1EAE9E}">
      <dgm:prSet/>
      <dgm:spPr/>
      <dgm:t>
        <a:bodyPr/>
        <a:lstStyle/>
        <a:p>
          <a:endParaRPr lang="en-US"/>
        </a:p>
      </dgm:t>
    </dgm:pt>
    <dgm:pt modelId="{79379F71-381E-49A7-97B9-9244B5F8008A}">
      <dgm:prSet phldrT="[Text]" custT="1"/>
      <dgm:spPr/>
      <dgm:t>
        <a:bodyPr/>
        <a:lstStyle/>
        <a:p>
          <a:r>
            <a:rPr lang="en-US" sz="1400" dirty="0">
              <a:latin typeface="+mn-lt"/>
            </a:rPr>
            <a:t>Run reports and visualize </a:t>
          </a:r>
        </a:p>
      </dgm:t>
    </dgm:pt>
    <dgm:pt modelId="{020E5D89-27CB-43E6-B996-EE9D6077D752}" type="parTrans" cxnId="{D0F29FD2-4097-4988-9C36-C8C195D01DA2}">
      <dgm:prSet/>
      <dgm:spPr/>
      <dgm:t>
        <a:bodyPr/>
        <a:lstStyle/>
        <a:p>
          <a:endParaRPr lang="en-US"/>
        </a:p>
      </dgm:t>
    </dgm:pt>
    <dgm:pt modelId="{6472ED97-C157-42F2-B540-8B87FF7886BE}" type="sibTrans" cxnId="{D0F29FD2-4097-4988-9C36-C8C195D01DA2}">
      <dgm:prSet/>
      <dgm:spPr/>
      <dgm:t>
        <a:bodyPr/>
        <a:lstStyle/>
        <a:p>
          <a:endParaRPr lang="en-US"/>
        </a:p>
      </dgm:t>
    </dgm:pt>
    <dgm:pt modelId="{5DFA4A1E-2CE6-4389-9C7E-7E30E358614B}">
      <dgm:prSet custT="1"/>
      <dgm:spPr/>
      <dgm:t>
        <a:bodyPr/>
        <a:lstStyle/>
        <a:p>
          <a:pPr algn="ctr">
            <a:buNone/>
          </a:pPr>
          <a:r>
            <a:rPr lang="en-US" sz="1400" dirty="0">
              <a:latin typeface="+mn-lt"/>
            </a:rPr>
            <a:t>Copy and ingest data from the source and store into ADLS Gen2.</a:t>
          </a:r>
        </a:p>
      </dgm:t>
    </dgm:pt>
    <dgm:pt modelId="{DDFBB1FD-0624-43D8-9DD5-FBAB756FEB1E}" type="parTrans" cxnId="{A0A7E97B-1A8A-4685-A526-989A6D80A56A}">
      <dgm:prSet/>
      <dgm:spPr/>
      <dgm:t>
        <a:bodyPr/>
        <a:lstStyle/>
        <a:p>
          <a:endParaRPr lang="en-US"/>
        </a:p>
      </dgm:t>
    </dgm:pt>
    <dgm:pt modelId="{7D988217-30B5-4937-9CF1-67F72DE5B143}" type="sibTrans" cxnId="{A0A7E97B-1A8A-4685-A526-989A6D80A56A}">
      <dgm:prSet/>
      <dgm:spPr/>
      <dgm:t>
        <a:bodyPr/>
        <a:lstStyle/>
        <a:p>
          <a:endParaRPr lang="en-US"/>
        </a:p>
      </dgm:t>
    </dgm:pt>
    <dgm:pt modelId="{3B46743C-4F0F-41E0-9314-39524BE535B2}">
      <dgm:prSet custT="1"/>
      <dgm:spPr/>
      <dgm:t>
        <a:bodyPr/>
        <a:lstStyle/>
        <a:p>
          <a:pPr algn="ctr">
            <a:buNone/>
          </a:pPr>
          <a:r>
            <a:rPr lang="en-US" sz="1400" kern="1200" dirty="0">
              <a:solidFill>
                <a:prstClr val="black">
                  <a:hueOff val="0"/>
                  <a:satOff val="0"/>
                  <a:lumOff val="0"/>
                  <a:alphaOff val="0"/>
                </a:prstClr>
              </a:solidFill>
              <a:latin typeface="+mn-lt"/>
              <a:ea typeface="+mn-ea"/>
              <a:cs typeface="+mn-cs"/>
            </a:rPr>
            <a:t>Read the CSV and load as Parquet files.</a:t>
          </a:r>
          <a:endParaRPr lang="en-US" sz="1100" kern="1200" dirty="0">
            <a:latin typeface="+mn-lt"/>
          </a:endParaRPr>
        </a:p>
      </dgm:t>
    </dgm:pt>
    <dgm:pt modelId="{DC3560B0-87B4-40B9-A107-CD5596B1767A}" type="parTrans" cxnId="{A47DCA5A-824A-49A9-88EC-E1326E7F4488}">
      <dgm:prSet/>
      <dgm:spPr/>
      <dgm:t>
        <a:bodyPr/>
        <a:lstStyle/>
        <a:p>
          <a:endParaRPr lang="en-US"/>
        </a:p>
      </dgm:t>
    </dgm:pt>
    <dgm:pt modelId="{CE122FB5-A6DA-46B2-95AA-E35DC8437DB8}" type="sibTrans" cxnId="{A47DCA5A-824A-49A9-88EC-E1326E7F4488}">
      <dgm:prSet/>
      <dgm:spPr/>
      <dgm:t>
        <a:bodyPr/>
        <a:lstStyle/>
        <a:p>
          <a:endParaRPr lang="en-US"/>
        </a:p>
      </dgm:t>
    </dgm:pt>
    <dgm:pt modelId="{0747F384-C1E8-47F1-A442-1846A0211283}">
      <dgm:prSet custT="1"/>
      <dgm:spPr/>
      <dgm:t>
        <a:bodyPr/>
        <a:lstStyle/>
        <a:p>
          <a:pPr algn="ctr">
            <a:buNone/>
          </a:pPr>
          <a:r>
            <a:rPr lang="en-US" sz="1400" dirty="0">
              <a:latin typeface="+mn-lt"/>
            </a:rPr>
            <a:t>Use data transformation to create a homogenous schema over years and taxi types.</a:t>
          </a:r>
        </a:p>
      </dgm:t>
    </dgm:pt>
    <dgm:pt modelId="{33BA4816-834D-44B0-8744-E7BB293F6CF5}" type="parTrans" cxnId="{27C9EC12-4D0A-4D67-81EC-4246A95C6329}">
      <dgm:prSet/>
      <dgm:spPr/>
      <dgm:t>
        <a:bodyPr/>
        <a:lstStyle/>
        <a:p>
          <a:endParaRPr lang="en-US"/>
        </a:p>
      </dgm:t>
    </dgm:pt>
    <dgm:pt modelId="{720B1D7A-9D66-4B75-8F10-6F3CC43BBF3D}" type="sibTrans" cxnId="{27C9EC12-4D0A-4D67-81EC-4246A95C6329}">
      <dgm:prSet/>
      <dgm:spPr/>
      <dgm:t>
        <a:bodyPr/>
        <a:lstStyle/>
        <a:p>
          <a:endParaRPr lang="en-US"/>
        </a:p>
      </dgm:t>
    </dgm:pt>
    <dgm:pt modelId="{71354DDC-D669-4345-A00E-366CBECB8B7A}">
      <dgm:prSet/>
      <dgm:spPr/>
      <dgm:t>
        <a:bodyPr/>
        <a:lstStyle/>
        <a:p>
          <a:pPr algn="ctr">
            <a:buNone/>
          </a:pPr>
          <a:r>
            <a:rPr lang="en-US" dirty="0">
              <a:latin typeface="+mn-lt"/>
            </a:rPr>
            <a:t>Merge the curated data set to create a single source of truth and convert to delta format</a:t>
          </a:r>
        </a:p>
      </dgm:t>
    </dgm:pt>
    <dgm:pt modelId="{210D5959-2730-4768-BAEF-EF1424FE8349}" type="parTrans" cxnId="{35F7F4EC-3717-402A-9410-9D9AF4002282}">
      <dgm:prSet/>
      <dgm:spPr/>
      <dgm:t>
        <a:bodyPr/>
        <a:lstStyle/>
        <a:p>
          <a:endParaRPr lang="en-US"/>
        </a:p>
      </dgm:t>
    </dgm:pt>
    <dgm:pt modelId="{EE04B3B5-6934-4AA9-A92B-5E8725C9BB4F}" type="sibTrans" cxnId="{35F7F4EC-3717-402A-9410-9D9AF4002282}">
      <dgm:prSet/>
      <dgm:spPr/>
      <dgm:t>
        <a:bodyPr/>
        <a:lstStyle/>
        <a:p>
          <a:endParaRPr lang="en-US"/>
        </a:p>
      </dgm:t>
    </dgm:pt>
    <dgm:pt modelId="{2E5F99D1-5BA5-4304-BE31-4A75502EA4C6}">
      <dgm:prSet/>
      <dgm:spPr/>
      <dgm:t>
        <a:bodyPr/>
        <a:lstStyle/>
        <a:p>
          <a:pPr algn="ctr">
            <a:buNone/>
          </a:pPr>
          <a:r>
            <a:rPr lang="en-US" b="0" dirty="0">
              <a:latin typeface="+mn-lt"/>
            </a:rPr>
            <a:t>Run queries on the martialized view and create reports to be visualized. </a:t>
          </a:r>
        </a:p>
      </dgm:t>
    </dgm:pt>
    <dgm:pt modelId="{3C9DEE07-F1EB-463A-B356-2DE7B08703D8}" type="parTrans" cxnId="{79DBF426-7CDD-4BB5-83F4-E45F1C16BC12}">
      <dgm:prSet/>
      <dgm:spPr/>
      <dgm:t>
        <a:bodyPr/>
        <a:lstStyle/>
        <a:p>
          <a:endParaRPr lang="en-US"/>
        </a:p>
      </dgm:t>
    </dgm:pt>
    <dgm:pt modelId="{E031F747-15B7-4B17-A509-6117EE839CEE}" type="sibTrans" cxnId="{79DBF426-7CDD-4BB5-83F4-E45F1C16BC12}">
      <dgm:prSet/>
      <dgm:spPr/>
      <dgm:t>
        <a:bodyPr/>
        <a:lstStyle/>
        <a:p>
          <a:endParaRPr lang="en-US"/>
        </a:p>
      </dgm:t>
    </dgm:pt>
    <dgm:pt modelId="{C2D31BEE-2E11-40B5-BE4C-A68967670B5D}" type="pres">
      <dgm:prSet presAssocID="{15BB4719-8E59-4937-B20D-6A0E2608E39B}" presName="linearFlow" presStyleCnt="0">
        <dgm:presLayoutVars>
          <dgm:dir/>
          <dgm:animLvl val="lvl"/>
          <dgm:resizeHandles val="exact"/>
        </dgm:presLayoutVars>
      </dgm:prSet>
      <dgm:spPr/>
    </dgm:pt>
    <dgm:pt modelId="{B13DDBF3-8F35-43A2-B193-488F3DACAAF5}" type="pres">
      <dgm:prSet presAssocID="{C2B4D9C9-248D-4680-B5A3-7DF3274A0F77}" presName="composite" presStyleCnt="0"/>
      <dgm:spPr/>
    </dgm:pt>
    <dgm:pt modelId="{2F2C8C75-6289-4990-B599-AD9BE447B35C}" type="pres">
      <dgm:prSet presAssocID="{C2B4D9C9-248D-4680-B5A3-7DF3274A0F77}" presName="parTx" presStyleLbl="node1" presStyleIdx="0" presStyleCnt="5">
        <dgm:presLayoutVars>
          <dgm:chMax val="0"/>
          <dgm:chPref val="0"/>
          <dgm:bulletEnabled val="1"/>
        </dgm:presLayoutVars>
      </dgm:prSet>
      <dgm:spPr/>
    </dgm:pt>
    <dgm:pt modelId="{D6333C3E-13C9-4EC2-B94C-4B48E2B0F230}" type="pres">
      <dgm:prSet presAssocID="{C2B4D9C9-248D-4680-B5A3-7DF3274A0F77}" presName="parSh" presStyleLbl="node1" presStyleIdx="0" presStyleCnt="5"/>
      <dgm:spPr/>
    </dgm:pt>
    <dgm:pt modelId="{E1A6CCEA-25D1-429C-87FE-9AB36050DCD8}" type="pres">
      <dgm:prSet presAssocID="{C2B4D9C9-248D-4680-B5A3-7DF3274A0F77}" presName="desTx" presStyleLbl="fgAcc1" presStyleIdx="0" presStyleCnt="5" custLinFactNeighborX="939" custLinFactNeighborY="12627">
        <dgm:presLayoutVars>
          <dgm:bulletEnabled val="1"/>
        </dgm:presLayoutVars>
      </dgm:prSet>
      <dgm:spPr/>
    </dgm:pt>
    <dgm:pt modelId="{87801725-366A-4BD8-8A18-19FDDFB33A23}" type="pres">
      <dgm:prSet presAssocID="{7C00A76B-326D-4529-85D1-1F9470189EC2}" presName="sibTrans" presStyleLbl="sibTrans2D1" presStyleIdx="0" presStyleCnt="4"/>
      <dgm:spPr/>
    </dgm:pt>
    <dgm:pt modelId="{2E5662C2-7E96-4493-B5BA-1579E278E089}" type="pres">
      <dgm:prSet presAssocID="{7C00A76B-326D-4529-85D1-1F9470189EC2}" presName="connTx" presStyleLbl="sibTrans2D1" presStyleIdx="0" presStyleCnt="4"/>
      <dgm:spPr/>
    </dgm:pt>
    <dgm:pt modelId="{89C7BB77-6016-4778-82B1-BF0EADD0551C}" type="pres">
      <dgm:prSet presAssocID="{9F0C4C69-FCEA-43F9-AEBD-E436B8B34FF3}" presName="composite" presStyleCnt="0"/>
      <dgm:spPr/>
    </dgm:pt>
    <dgm:pt modelId="{0DBB7DC5-5E3D-44C6-A57F-D3BDB071F456}" type="pres">
      <dgm:prSet presAssocID="{9F0C4C69-FCEA-43F9-AEBD-E436B8B34FF3}" presName="parTx" presStyleLbl="node1" presStyleIdx="0" presStyleCnt="5">
        <dgm:presLayoutVars>
          <dgm:chMax val="0"/>
          <dgm:chPref val="0"/>
          <dgm:bulletEnabled val="1"/>
        </dgm:presLayoutVars>
      </dgm:prSet>
      <dgm:spPr/>
    </dgm:pt>
    <dgm:pt modelId="{40C9DEF9-7F97-45C4-B2AD-B5F48B3DB09D}" type="pres">
      <dgm:prSet presAssocID="{9F0C4C69-FCEA-43F9-AEBD-E436B8B34FF3}" presName="parSh" presStyleLbl="node1" presStyleIdx="1" presStyleCnt="5"/>
      <dgm:spPr/>
    </dgm:pt>
    <dgm:pt modelId="{46D99687-4EA9-458D-8584-74664BCF9FD7}" type="pres">
      <dgm:prSet presAssocID="{9F0C4C69-FCEA-43F9-AEBD-E436B8B34FF3}" presName="desTx" presStyleLbl="fgAcc1" presStyleIdx="1" presStyleCnt="5" custScaleX="95603" custLinFactNeighborX="939" custLinFactNeighborY="13865">
        <dgm:presLayoutVars>
          <dgm:bulletEnabled val="1"/>
        </dgm:presLayoutVars>
      </dgm:prSet>
      <dgm:spPr/>
    </dgm:pt>
    <dgm:pt modelId="{6C668054-BFBC-4309-BE37-F5F0F1A1CF4B}" type="pres">
      <dgm:prSet presAssocID="{98753472-0B23-40BE-9B50-D3FD3975B1A4}" presName="sibTrans" presStyleLbl="sibTrans2D1" presStyleIdx="1" presStyleCnt="4"/>
      <dgm:spPr/>
    </dgm:pt>
    <dgm:pt modelId="{05BC22D7-741F-415C-BD64-7555A7677020}" type="pres">
      <dgm:prSet presAssocID="{98753472-0B23-40BE-9B50-D3FD3975B1A4}" presName="connTx" presStyleLbl="sibTrans2D1" presStyleIdx="1" presStyleCnt="4"/>
      <dgm:spPr/>
    </dgm:pt>
    <dgm:pt modelId="{9AFF06E0-1677-4BDC-A068-8F75B4C37F3E}" type="pres">
      <dgm:prSet presAssocID="{A0A8D573-A74C-4402-A327-DEAB675EFEFC}" presName="composite" presStyleCnt="0"/>
      <dgm:spPr/>
    </dgm:pt>
    <dgm:pt modelId="{552E5BB7-44CD-4898-942D-6FFDADD9E8D7}" type="pres">
      <dgm:prSet presAssocID="{A0A8D573-A74C-4402-A327-DEAB675EFEFC}" presName="parTx" presStyleLbl="node1" presStyleIdx="1" presStyleCnt="5">
        <dgm:presLayoutVars>
          <dgm:chMax val="0"/>
          <dgm:chPref val="0"/>
          <dgm:bulletEnabled val="1"/>
        </dgm:presLayoutVars>
      </dgm:prSet>
      <dgm:spPr/>
    </dgm:pt>
    <dgm:pt modelId="{519CDBCB-1F6F-4811-AD90-20626F84165E}" type="pres">
      <dgm:prSet presAssocID="{A0A8D573-A74C-4402-A327-DEAB675EFEFC}" presName="parSh" presStyleLbl="node1" presStyleIdx="2" presStyleCnt="5" custScaleX="119968"/>
      <dgm:spPr/>
    </dgm:pt>
    <dgm:pt modelId="{A2420F42-BEF5-4F84-B948-38128CCA8C21}" type="pres">
      <dgm:prSet presAssocID="{A0A8D573-A74C-4402-A327-DEAB675EFEFC}" presName="desTx" presStyleLbl="fgAcc1" presStyleIdx="2" presStyleCnt="5" custScaleX="134704" custLinFactNeighborX="-3682" custLinFactNeighborY="13764">
        <dgm:presLayoutVars>
          <dgm:bulletEnabled val="1"/>
        </dgm:presLayoutVars>
      </dgm:prSet>
      <dgm:spPr/>
    </dgm:pt>
    <dgm:pt modelId="{F1C6A301-F336-48B8-AD23-89CDD88F89F6}" type="pres">
      <dgm:prSet presAssocID="{574770B2-E902-4748-BD9D-85A2951F5A5C}" presName="sibTrans" presStyleLbl="sibTrans2D1" presStyleIdx="2" presStyleCnt="4"/>
      <dgm:spPr/>
    </dgm:pt>
    <dgm:pt modelId="{2D64CF25-8A6B-4138-911F-D817BB56F919}" type="pres">
      <dgm:prSet presAssocID="{574770B2-E902-4748-BD9D-85A2951F5A5C}" presName="connTx" presStyleLbl="sibTrans2D1" presStyleIdx="2" presStyleCnt="4"/>
      <dgm:spPr/>
    </dgm:pt>
    <dgm:pt modelId="{9DA9B4BE-1449-483F-AEDE-731EB96B814A}" type="pres">
      <dgm:prSet presAssocID="{957AA535-40F7-49AD-8C33-F0CC14ADA061}" presName="composite" presStyleCnt="0"/>
      <dgm:spPr/>
    </dgm:pt>
    <dgm:pt modelId="{FD67DA27-2238-43C2-A2C5-B3A9BF3AEDD1}" type="pres">
      <dgm:prSet presAssocID="{957AA535-40F7-49AD-8C33-F0CC14ADA061}" presName="parTx" presStyleLbl="node1" presStyleIdx="2" presStyleCnt="5">
        <dgm:presLayoutVars>
          <dgm:chMax val="0"/>
          <dgm:chPref val="0"/>
          <dgm:bulletEnabled val="1"/>
        </dgm:presLayoutVars>
      </dgm:prSet>
      <dgm:spPr/>
    </dgm:pt>
    <dgm:pt modelId="{E26645A3-AB22-4141-837E-FC712BB779B3}" type="pres">
      <dgm:prSet presAssocID="{957AA535-40F7-49AD-8C33-F0CC14ADA061}" presName="parSh" presStyleLbl="node1" presStyleIdx="3" presStyleCnt="5" custScaleY="111661"/>
      <dgm:spPr/>
    </dgm:pt>
    <dgm:pt modelId="{C0BA51FB-7A0B-4E6D-9911-2E0631722EBD}" type="pres">
      <dgm:prSet presAssocID="{957AA535-40F7-49AD-8C33-F0CC14ADA061}" presName="desTx" presStyleLbl="fgAcc1" presStyleIdx="3" presStyleCnt="5" custLinFactNeighborX="-6785" custLinFactNeighborY="15764">
        <dgm:presLayoutVars>
          <dgm:bulletEnabled val="1"/>
        </dgm:presLayoutVars>
      </dgm:prSet>
      <dgm:spPr/>
    </dgm:pt>
    <dgm:pt modelId="{C37FE091-0300-42B3-A99A-39D23509A14E}" type="pres">
      <dgm:prSet presAssocID="{DB4344B1-7139-4361-B4E6-473EAA9AD610}" presName="sibTrans" presStyleLbl="sibTrans2D1" presStyleIdx="3" presStyleCnt="4"/>
      <dgm:spPr/>
    </dgm:pt>
    <dgm:pt modelId="{1E94A9E5-B32A-4EA3-9B0A-277BB7A03123}" type="pres">
      <dgm:prSet presAssocID="{DB4344B1-7139-4361-B4E6-473EAA9AD610}" presName="connTx" presStyleLbl="sibTrans2D1" presStyleIdx="3" presStyleCnt="4"/>
      <dgm:spPr/>
    </dgm:pt>
    <dgm:pt modelId="{42E40F99-25A3-4088-832E-97432EADF5D3}" type="pres">
      <dgm:prSet presAssocID="{79379F71-381E-49A7-97B9-9244B5F8008A}" presName="composite" presStyleCnt="0"/>
      <dgm:spPr/>
    </dgm:pt>
    <dgm:pt modelId="{53931751-E819-48D1-9476-C7DBFCF8BAFA}" type="pres">
      <dgm:prSet presAssocID="{79379F71-381E-49A7-97B9-9244B5F8008A}" presName="parTx" presStyleLbl="node1" presStyleIdx="3" presStyleCnt="5">
        <dgm:presLayoutVars>
          <dgm:chMax val="0"/>
          <dgm:chPref val="0"/>
          <dgm:bulletEnabled val="1"/>
        </dgm:presLayoutVars>
      </dgm:prSet>
      <dgm:spPr/>
    </dgm:pt>
    <dgm:pt modelId="{91A15E98-AAB6-4002-A567-227893B2B93D}" type="pres">
      <dgm:prSet presAssocID="{79379F71-381E-49A7-97B9-9244B5F8008A}" presName="parSh" presStyleLbl="node1" presStyleIdx="4" presStyleCnt="5"/>
      <dgm:spPr/>
    </dgm:pt>
    <dgm:pt modelId="{ED745639-98B0-4EEE-8DF7-30A7DD2147F5}" type="pres">
      <dgm:prSet presAssocID="{79379F71-381E-49A7-97B9-9244B5F8008A}" presName="desTx" presStyleLbl="fgAcc1" presStyleIdx="4" presStyleCnt="5" custLinFactNeighborX="-7676" custLinFactNeighborY="14678">
        <dgm:presLayoutVars>
          <dgm:bulletEnabled val="1"/>
        </dgm:presLayoutVars>
      </dgm:prSet>
      <dgm:spPr/>
    </dgm:pt>
  </dgm:ptLst>
  <dgm:cxnLst>
    <dgm:cxn modelId="{47141601-6CE8-4E05-A6FC-F54394EB4F9E}" type="presOf" srcId="{7C00A76B-326D-4529-85D1-1F9470189EC2}" destId="{87801725-366A-4BD8-8A18-19FDDFB33A23}" srcOrd="0" destOrd="0" presId="urn:microsoft.com/office/officeart/2005/8/layout/process3"/>
    <dgm:cxn modelId="{A3FC0504-8943-4043-B0BF-C2DEFF1EAE9E}" srcId="{15BB4719-8E59-4937-B20D-6A0E2608E39B}" destId="{957AA535-40F7-49AD-8C33-F0CC14ADA061}" srcOrd="3" destOrd="0" parTransId="{E23AE34B-C054-4A08-8173-0F39589C353B}" sibTransId="{DB4344B1-7139-4361-B4E6-473EAA9AD610}"/>
    <dgm:cxn modelId="{605C4D0E-A848-4C07-A84E-1FD2B8118986}" type="presOf" srcId="{98753472-0B23-40BE-9B50-D3FD3975B1A4}" destId="{6C668054-BFBC-4309-BE37-F5F0F1A1CF4B}" srcOrd="0" destOrd="0" presId="urn:microsoft.com/office/officeart/2005/8/layout/process3"/>
    <dgm:cxn modelId="{CF1B7610-C2FA-48B4-9771-F4CDB01181F4}" srcId="{15BB4719-8E59-4937-B20D-6A0E2608E39B}" destId="{C2B4D9C9-248D-4680-B5A3-7DF3274A0F77}" srcOrd="0" destOrd="0" parTransId="{54198A18-7274-43C1-A47E-C7A4C63ABF97}" sibTransId="{7C00A76B-326D-4529-85D1-1F9470189EC2}"/>
    <dgm:cxn modelId="{27C9EC12-4D0A-4D67-81EC-4246A95C6329}" srcId="{A0A8D573-A74C-4402-A327-DEAB675EFEFC}" destId="{0747F384-C1E8-47F1-A442-1846A0211283}" srcOrd="0" destOrd="0" parTransId="{33BA4816-834D-44B0-8744-E7BB293F6CF5}" sibTransId="{720B1D7A-9D66-4B75-8F10-6F3CC43BBF3D}"/>
    <dgm:cxn modelId="{EA0AF31C-7942-4CD2-A982-FD9242B80DF0}" type="presOf" srcId="{574770B2-E902-4748-BD9D-85A2951F5A5C}" destId="{F1C6A301-F336-48B8-AD23-89CDD88F89F6}" srcOrd="0" destOrd="0" presId="urn:microsoft.com/office/officeart/2005/8/layout/process3"/>
    <dgm:cxn modelId="{49522321-B017-41FC-BBFE-D8E5100BDEAD}" srcId="{15BB4719-8E59-4937-B20D-6A0E2608E39B}" destId="{9F0C4C69-FCEA-43F9-AEBD-E436B8B34FF3}" srcOrd="1" destOrd="0" parTransId="{882ECE44-B279-4A5F-8064-932CFC03F21E}" sibTransId="{98753472-0B23-40BE-9B50-D3FD3975B1A4}"/>
    <dgm:cxn modelId="{79DBF426-7CDD-4BB5-83F4-E45F1C16BC12}" srcId="{79379F71-381E-49A7-97B9-9244B5F8008A}" destId="{2E5F99D1-5BA5-4304-BE31-4A75502EA4C6}" srcOrd="0" destOrd="0" parTransId="{3C9DEE07-F1EB-463A-B356-2DE7B08703D8}" sibTransId="{E031F747-15B7-4B17-A509-6117EE839CEE}"/>
    <dgm:cxn modelId="{21722030-4508-44AB-971B-51730AEF3027}" type="presOf" srcId="{C2B4D9C9-248D-4680-B5A3-7DF3274A0F77}" destId="{2F2C8C75-6289-4990-B599-AD9BE447B35C}" srcOrd="0" destOrd="0" presId="urn:microsoft.com/office/officeart/2005/8/layout/process3"/>
    <dgm:cxn modelId="{CC434A38-2198-4DC3-B457-3A6CB5833520}" type="presOf" srcId="{C2B4D9C9-248D-4680-B5A3-7DF3274A0F77}" destId="{D6333C3E-13C9-4EC2-B94C-4B48E2B0F230}" srcOrd="1" destOrd="0" presId="urn:microsoft.com/office/officeart/2005/8/layout/process3"/>
    <dgm:cxn modelId="{FB739E39-0560-454C-9BE3-24DB69B20500}" srcId="{15BB4719-8E59-4937-B20D-6A0E2608E39B}" destId="{A0A8D573-A74C-4402-A327-DEAB675EFEFC}" srcOrd="2" destOrd="0" parTransId="{C66917F3-8948-4149-AEFF-AA1F6CA01B46}" sibTransId="{574770B2-E902-4748-BD9D-85A2951F5A5C}"/>
    <dgm:cxn modelId="{07A16A3C-7583-45AB-AE55-A3F6080F0304}" type="presOf" srcId="{574770B2-E902-4748-BD9D-85A2951F5A5C}" destId="{2D64CF25-8A6B-4138-911F-D817BB56F919}" srcOrd="1" destOrd="0" presId="urn:microsoft.com/office/officeart/2005/8/layout/process3"/>
    <dgm:cxn modelId="{2D7FC63F-0E53-4F5D-A8CE-DEEA5AAA363E}" type="presOf" srcId="{15BB4719-8E59-4937-B20D-6A0E2608E39B}" destId="{C2D31BEE-2E11-40B5-BE4C-A68967670B5D}" srcOrd="0" destOrd="0" presId="urn:microsoft.com/office/officeart/2005/8/layout/process3"/>
    <dgm:cxn modelId="{38571540-6077-48D3-8BAF-FD13F7662EAB}" type="presOf" srcId="{A0A8D573-A74C-4402-A327-DEAB675EFEFC}" destId="{519CDBCB-1F6F-4811-AD90-20626F84165E}" srcOrd="1" destOrd="0" presId="urn:microsoft.com/office/officeart/2005/8/layout/process3"/>
    <dgm:cxn modelId="{E080B65D-F25F-45EF-A026-3EA4B77BE47D}" type="presOf" srcId="{957AA535-40F7-49AD-8C33-F0CC14ADA061}" destId="{E26645A3-AB22-4141-837E-FC712BB779B3}" srcOrd="1" destOrd="0" presId="urn:microsoft.com/office/officeart/2005/8/layout/process3"/>
    <dgm:cxn modelId="{449D3D68-4608-475D-A1F3-797CE7653A01}" type="presOf" srcId="{71354DDC-D669-4345-A00E-366CBECB8B7A}" destId="{C0BA51FB-7A0B-4E6D-9911-2E0631722EBD}" srcOrd="0" destOrd="0" presId="urn:microsoft.com/office/officeart/2005/8/layout/process3"/>
    <dgm:cxn modelId="{6A65A34C-7B6D-45E3-8CA3-4F1014282858}" type="presOf" srcId="{957AA535-40F7-49AD-8C33-F0CC14ADA061}" destId="{FD67DA27-2238-43C2-A2C5-B3A9BF3AEDD1}" srcOrd="0" destOrd="0" presId="urn:microsoft.com/office/officeart/2005/8/layout/process3"/>
    <dgm:cxn modelId="{0104936D-85D4-4171-8003-2164C3003B5D}" type="presOf" srcId="{3B46743C-4F0F-41E0-9314-39524BE535B2}" destId="{46D99687-4EA9-458D-8584-74664BCF9FD7}" srcOrd="0" destOrd="0" presId="urn:microsoft.com/office/officeart/2005/8/layout/process3"/>
    <dgm:cxn modelId="{7F52E052-9E27-458C-9D18-0FC5147F7404}" type="presOf" srcId="{9F0C4C69-FCEA-43F9-AEBD-E436B8B34FF3}" destId="{40C9DEF9-7F97-45C4-B2AD-B5F48B3DB09D}" srcOrd="1" destOrd="0" presId="urn:microsoft.com/office/officeart/2005/8/layout/process3"/>
    <dgm:cxn modelId="{F6062A54-2141-4FB0-8396-63CA4899433E}" type="presOf" srcId="{DB4344B1-7139-4361-B4E6-473EAA9AD610}" destId="{C37FE091-0300-42B3-A99A-39D23509A14E}" srcOrd="0" destOrd="0" presId="urn:microsoft.com/office/officeart/2005/8/layout/process3"/>
    <dgm:cxn modelId="{BD242A54-27EA-4890-B016-5FBE6AB8A303}" type="presOf" srcId="{7C00A76B-326D-4529-85D1-1F9470189EC2}" destId="{2E5662C2-7E96-4493-B5BA-1579E278E089}" srcOrd="1" destOrd="0" presId="urn:microsoft.com/office/officeart/2005/8/layout/process3"/>
    <dgm:cxn modelId="{A47DCA5A-824A-49A9-88EC-E1326E7F4488}" srcId="{9F0C4C69-FCEA-43F9-AEBD-E436B8B34FF3}" destId="{3B46743C-4F0F-41E0-9314-39524BE535B2}" srcOrd="0" destOrd="0" parTransId="{DC3560B0-87B4-40B9-A107-CD5596B1767A}" sibTransId="{CE122FB5-A6DA-46B2-95AA-E35DC8437DB8}"/>
    <dgm:cxn modelId="{A0A7E97B-1A8A-4685-A526-989A6D80A56A}" srcId="{C2B4D9C9-248D-4680-B5A3-7DF3274A0F77}" destId="{5DFA4A1E-2CE6-4389-9C7E-7E30E358614B}" srcOrd="0" destOrd="0" parTransId="{DDFBB1FD-0624-43D8-9DD5-FBAB756FEB1E}" sibTransId="{7D988217-30B5-4937-9CF1-67F72DE5B143}"/>
    <dgm:cxn modelId="{18E2C480-45DB-4815-BF8D-C5DCE039D2F2}" type="presOf" srcId="{DB4344B1-7139-4361-B4E6-473EAA9AD610}" destId="{1E94A9E5-B32A-4EA3-9B0A-277BB7A03123}" srcOrd="1" destOrd="0" presId="urn:microsoft.com/office/officeart/2005/8/layout/process3"/>
    <dgm:cxn modelId="{2D709A81-95E8-4F44-89CF-36FB72EE10E1}" type="presOf" srcId="{2E5F99D1-5BA5-4304-BE31-4A75502EA4C6}" destId="{ED745639-98B0-4EEE-8DF7-30A7DD2147F5}" srcOrd="0" destOrd="0" presId="urn:microsoft.com/office/officeart/2005/8/layout/process3"/>
    <dgm:cxn modelId="{AC68EA82-4B81-4FA7-8238-691C528286DB}" type="presOf" srcId="{A0A8D573-A74C-4402-A327-DEAB675EFEFC}" destId="{552E5BB7-44CD-4898-942D-6FFDADD9E8D7}" srcOrd="0" destOrd="0" presId="urn:microsoft.com/office/officeart/2005/8/layout/process3"/>
    <dgm:cxn modelId="{3BFC6192-72F4-43AA-8E51-F0415C6C32DC}" type="presOf" srcId="{0747F384-C1E8-47F1-A442-1846A0211283}" destId="{A2420F42-BEF5-4F84-B948-38128CCA8C21}" srcOrd="0" destOrd="0" presId="urn:microsoft.com/office/officeart/2005/8/layout/process3"/>
    <dgm:cxn modelId="{5975489D-A3E9-456A-9496-9CE13D55FF09}" type="presOf" srcId="{98753472-0B23-40BE-9B50-D3FD3975B1A4}" destId="{05BC22D7-741F-415C-BD64-7555A7677020}" srcOrd="1" destOrd="0" presId="urn:microsoft.com/office/officeart/2005/8/layout/process3"/>
    <dgm:cxn modelId="{439F2CC2-E723-4F3C-8153-536B2BDCE384}" type="presOf" srcId="{5DFA4A1E-2CE6-4389-9C7E-7E30E358614B}" destId="{E1A6CCEA-25D1-429C-87FE-9AB36050DCD8}" srcOrd="0" destOrd="0" presId="urn:microsoft.com/office/officeart/2005/8/layout/process3"/>
    <dgm:cxn modelId="{618981CA-CD1F-49E0-918D-F9D8B081E43E}" type="presOf" srcId="{9F0C4C69-FCEA-43F9-AEBD-E436B8B34FF3}" destId="{0DBB7DC5-5E3D-44C6-A57F-D3BDB071F456}" srcOrd="0" destOrd="0" presId="urn:microsoft.com/office/officeart/2005/8/layout/process3"/>
    <dgm:cxn modelId="{D0F29FD2-4097-4988-9C36-C8C195D01DA2}" srcId="{15BB4719-8E59-4937-B20D-6A0E2608E39B}" destId="{79379F71-381E-49A7-97B9-9244B5F8008A}" srcOrd="4" destOrd="0" parTransId="{020E5D89-27CB-43E6-B996-EE9D6077D752}" sibTransId="{6472ED97-C157-42F2-B540-8B87FF7886BE}"/>
    <dgm:cxn modelId="{F5EA81DF-E6CF-46D8-9184-4CD1C0C09EC4}" type="presOf" srcId="{79379F71-381E-49A7-97B9-9244B5F8008A}" destId="{91A15E98-AAB6-4002-A567-227893B2B93D}" srcOrd="1" destOrd="0" presId="urn:microsoft.com/office/officeart/2005/8/layout/process3"/>
    <dgm:cxn modelId="{35F7F4EC-3717-402A-9410-9D9AF4002282}" srcId="{957AA535-40F7-49AD-8C33-F0CC14ADA061}" destId="{71354DDC-D669-4345-A00E-366CBECB8B7A}" srcOrd="0" destOrd="0" parTransId="{210D5959-2730-4768-BAEF-EF1424FE8349}" sibTransId="{EE04B3B5-6934-4AA9-A92B-5E8725C9BB4F}"/>
    <dgm:cxn modelId="{28C302FF-4A88-472B-A753-2DC7817AD8BE}" type="presOf" srcId="{79379F71-381E-49A7-97B9-9244B5F8008A}" destId="{53931751-E819-48D1-9476-C7DBFCF8BAFA}" srcOrd="0" destOrd="0" presId="urn:microsoft.com/office/officeart/2005/8/layout/process3"/>
    <dgm:cxn modelId="{42A752FB-D564-4E59-98CE-FE7C1DA62A38}" type="presParOf" srcId="{C2D31BEE-2E11-40B5-BE4C-A68967670B5D}" destId="{B13DDBF3-8F35-43A2-B193-488F3DACAAF5}" srcOrd="0" destOrd="0" presId="urn:microsoft.com/office/officeart/2005/8/layout/process3"/>
    <dgm:cxn modelId="{0FF904B4-7E57-436E-A7DC-D636CB9DD322}" type="presParOf" srcId="{B13DDBF3-8F35-43A2-B193-488F3DACAAF5}" destId="{2F2C8C75-6289-4990-B599-AD9BE447B35C}" srcOrd="0" destOrd="0" presId="urn:microsoft.com/office/officeart/2005/8/layout/process3"/>
    <dgm:cxn modelId="{B1EBA3C5-89A5-4CA1-AF6A-D2C728F98D22}" type="presParOf" srcId="{B13DDBF3-8F35-43A2-B193-488F3DACAAF5}" destId="{D6333C3E-13C9-4EC2-B94C-4B48E2B0F230}" srcOrd="1" destOrd="0" presId="urn:microsoft.com/office/officeart/2005/8/layout/process3"/>
    <dgm:cxn modelId="{466677A1-5135-4F7A-94D4-17DEB98C6943}" type="presParOf" srcId="{B13DDBF3-8F35-43A2-B193-488F3DACAAF5}" destId="{E1A6CCEA-25D1-429C-87FE-9AB36050DCD8}" srcOrd="2" destOrd="0" presId="urn:microsoft.com/office/officeart/2005/8/layout/process3"/>
    <dgm:cxn modelId="{2EC20B0A-8F61-415D-B78F-9C7B2814908A}" type="presParOf" srcId="{C2D31BEE-2E11-40B5-BE4C-A68967670B5D}" destId="{87801725-366A-4BD8-8A18-19FDDFB33A23}" srcOrd="1" destOrd="0" presId="urn:microsoft.com/office/officeart/2005/8/layout/process3"/>
    <dgm:cxn modelId="{B632194D-4D03-4571-8C58-F76133F3A73F}" type="presParOf" srcId="{87801725-366A-4BD8-8A18-19FDDFB33A23}" destId="{2E5662C2-7E96-4493-B5BA-1579E278E089}" srcOrd="0" destOrd="0" presId="urn:microsoft.com/office/officeart/2005/8/layout/process3"/>
    <dgm:cxn modelId="{5B2E4D77-5350-4232-9FBF-5FBA02154E98}" type="presParOf" srcId="{C2D31BEE-2E11-40B5-BE4C-A68967670B5D}" destId="{89C7BB77-6016-4778-82B1-BF0EADD0551C}" srcOrd="2" destOrd="0" presId="urn:microsoft.com/office/officeart/2005/8/layout/process3"/>
    <dgm:cxn modelId="{BF772357-6F8F-4622-910F-0289BDFB8E23}" type="presParOf" srcId="{89C7BB77-6016-4778-82B1-BF0EADD0551C}" destId="{0DBB7DC5-5E3D-44C6-A57F-D3BDB071F456}" srcOrd="0" destOrd="0" presId="urn:microsoft.com/office/officeart/2005/8/layout/process3"/>
    <dgm:cxn modelId="{4F8A8C04-B0E5-4729-BAB4-141E3FA0AAD4}" type="presParOf" srcId="{89C7BB77-6016-4778-82B1-BF0EADD0551C}" destId="{40C9DEF9-7F97-45C4-B2AD-B5F48B3DB09D}" srcOrd="1" destOrd="0" presId="urn:microsoft.com/office/officeart/2005/8/layout/process3"/>
    <dgm:cxn modelId="{B5C5219C-9CB3-4B27-86E2-BC66485B9417}" type="presParOf" srcId="{89C7BB77-6016-4778-82B1-BF0EADD0551C}" destId="{46D99687-4EA9-458D-8584-74664BCF9FD7}" srcOrd="2" destOrd="0" presId="urn:microsoft.com/office/officeart/2005/8/layout/process3"/>
    <dgm:cxn modelId="{55F54816-AF53-498F-9D00-86072F212A32}" type="presParOf" srcId="{C2D31BEE-2E11-40B5-BE4C-A68967670B5D}" destId="{6C668054-BFBC-4309-BE37-F5F0F1A1CF4B}" srcOrd="3" destOrd="0" presId="urn:microsoft.com/office/officeart/2005/8/layout/process3"/>
    <dgm:cxn modelId="{02B8A6DE-B889-4DE7-88E4-46BC307E36E9}" type="presParOf" srcId="{6C668054-BFBC-4309-BE37-F5F0F1A1CF4B}" destId="{05BC22D7-741F-415C-BD64-7555A7677020}" srcOrd="0" destOrd="0" presId="urn:microsoft.com/office/officeart/2005/8/layout/process3"/>
    <dgm:cxn modelId="{ED2DCD92-9F4C-45B4-9CB4-4A84B5E57E12}" type="presParOf" srcId="{C2D31BEE-2E11-40B5-BE4C-A68967670B5D}" destId="{9AFF06E0-1677-4BDC-A068-8F75B4C37F3E}" srcOrd="4" destOrd="0" presId="urn:microsoft.com/office/officeart/2005/8/layout/process3"/>
    <dgm:cxn modelId="{FEBB3912-73CA-4871-A3B9-B5286DA68D3C}" type="presParOf" srcId="{9AFF06E0-1677-4BDC-A068-8F75B4C37F3E}" destId="{552E5BB7-44CD-4898-942D-6FFDADD9E8D7}" srcOrd="0" destOrd="0" presId="urn:microsoft.com/office/officeart/2005/8/layout/process3"/>
    <dgm:cxn modelId="{CADA76DA-184B-4B57-8F0A-6164018ABEDC}" type="presParOf" srcId="{9AFF06E0-1677-4BDC-A068-8F75B4C37F3E}" destId="{519CDBCB-1F6F-4811-AD90-20626F84165E}" srcOrd="1" destOrd="0" presId="urn:microsoft.com/office/officeart/2005/8/layout/process3"/>
    <dgm:cxn modelId="{D342305F-FD1B-4A4E-BD6B-25CB6D9D7D37}" type="presParOf" srcId="{9AFF06E0-1677-4BDC-A068-8F75B4C37F3E}" destId="{A2420F42-BEF5-4F84-B948-38128CCA8C21}" srcOrd="2" destOrd="0" presId="urn:microsoft.com/office/officeart/2005/8/layout/process3"/>
    <dgm:cxn modelId="{BEC3C570-0DA3-4786-8688-68D9528CBC54}" type="presParOf" srcId="{C2D31BEE-2E11-40B5-BE4C-A68967670B5D}" destId="{F1C6A301-F336-48B8-AD23-89CDD88F89F6}" srcOrd="5" destOrd="0" presId="urn:microsoft.com/office/officeart/2005/8/layout/process3"/>
    <dgm:cxn modelId="{B7F82F66-1B48-48F2-B73D-596C41034123}" type="presParOf" srcId="{F1C6A301-F336-48B8-AD23-89CDD88F89F6}" destId="{2D64CF25-8A6B-4138-911F-D817BB56F919}" srcOrd="0" destOrd="0" presId="urn:microsoft.com/office/officeart/2005/8/layout/process3"/>
    <dgm:cxn modelId="{A4AC061B-FBB9-4F69-AE32-D557DF1778CE}" type="presParOf" srcId="{C2D31BEE-2E11-40B5-BE4C-A68967670B5D}" destId="{9DA9B4BE-1449-483F-AEDE-731EB96B814A}" srcOrd="6" destOrd="0" presId="urn:microsoft.com/office/officeart/2005/8/layout/process3"/>
    <dgm:cxn modelId="{CC604164-EEB9-42C8-A3D6-5A6830B5E777}" type="presParOf" srcId="{9DA9B4BE-1449-483F-AEDE-731EB96B814A}" destId="{FD67DA27-2238-43C2-A2C5-B3A9BF3AEDD1}" srcOrd="0" destOrd="0" presId="urn:microsoft.com/office/officeart/2005/8/layout/process3"/>
    <dgm:cxn modelId="{5D22AB56-1003-4C4A-8C5B-A1235EBFA4F8}" type="presParOf" srcId="{9DA9B4BE-1449-483F-AEDE-731EB96B814A}" destId="{E26645A3-AB22-4141-837E-FC712BB779B3}" srcOrd="1" destOrd="0" presId="urn:microsoft.com/office/officeart/2005/8/layout/process3"/>
    <dgm:cxn modelId="{B20F32A4-E35D-46B5-82FD-B7FD16FF4C47}" type="presParOf" srcId="{9DA9B4BE-1449-483F-AEDE-731EB96B814A}" destId="{C0BA51FB-7A0B-4E6D-9911-2E0631722EBD}" srcOrd="2" destOrd="0" presId="urn:microsoft.com/office/officeart/2005/8/layout/process3"/>
    <dgm:cxn modelId="{773845EB-D594-428C-8BAC-16D6945D19FB}" type="presParOf" srcId="{C2D31BEE-2E11-40B5-BE4C-A68967670B5D}" destId="{C37FE091-0300-42B3-A99A-39D23509A14E}" srcOrd="7" destOrd="0" presId="urn:microsoft.com/office/officeart/2005/8/layout/process3"/>
    <dgm:cxn modelId="{9CA0F539-008E-4D9B-BBF7-FDE2858E8932}" type="presParOf" srcId="{C37FE091-0300-42B3-A99A-39D23509A14E}" destId="{1E94A9E5-B32A-4EA3-9B0A-277BB7A03123}" srcOrd="0" destOrd="0" presId="urn:microsoft.com/office/officeart/2005/8/layout/process3"/>
    <dgm:cxn modelId="{8E679AEF-3C49-4074-9423-95BA3CA2AFD4}" type="presParOf" srcId="{C2D31BEE-2E11-40B5-BE4C-A68967670B5D}" destId="{42E40F99-25A3-4088-832E-97432EADF5D3}" srcOrd="8" destOrd="0" presId="urn:microsoft.com/office/officeart/2005/8/layout/process3"/>
    <dgm:cxn modelId="{9838A519-272D-498B-9C6C-DECD308DB299}" type="presParOf" srcId="{42E40F99-25A3-4088-832E-97432EADF5D3}" destId="{53931751-E819-48D1-9476-C7DBFCF8BAFA}" srcOrd="0" destOrd="0" presId="urn:microsoft.com/office/officeart/2005/8/layout/process3"/>
    <dgm:cxn modelId="{8AF0F2C7-090A-4480-A2D4-B2E5AB4F2E50}" type="presParOf" srcId="{42E40F99-25A3-4088-832E-97432EADF5D3}" destId="{91A15E98-AAB6-4002-A567-227893B2B93D}" srcOrd="1" destOrd="0" presId="urn:microsoft.com/office/officeart/2005/8/layout/process3"/>
    <dgm:cxn modelId="{B7374AF3-F330-4473-A4C7-7C9C0636BD2D}" type="presParOf" srcId="{42E40F99-25A3-4088-832E-97432EADF5D3}" destId="{ED745639-98B0-4EEE-8DF7-30A7DD2147F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EB795E-76FF-43E1-A21B-578D869D461C}" type="doc">
      <dgm:prSet loTypeId="urn:microsoft.com/office/officeart/2005/8/layout/chevron1" loCatId="process" qsTypeId="urn:microsoft.com/office/officeart/2005/8/quickstyle/simple1" qsCatId="simple" csTypeId="urn:microsoft.com/office/officeart/2005/8/colors/colorful5" csCatId="colorful" phldr="1"/>
      <dgm:spPr/>
    </dgm:pt>
    <dgm:pt modelId="{2845F57B-6C6C-406B-B03E-F3B55AEC0948}">
      <dgm:prSet phldrT="[Text]"/>
      <dgm:spPr/>
      <dgm:t>
        <a:bodyPr/>
        <a:lstStyle/>
        <a:p>
          <a:r>
            <a:rPr lang="en-US" dirty="0"/>
            <a:t>Staging zone</a:t>
          </a:r>
        </a:p>
        <a:p>
          <a:r>
            <a:rPr lang="en-US" dirty="0" err="1"/>
            <a:t>nyctaxi</a:t>
          </a:r>
          <a:r>
            <a:rPr lang="en-US" dirty="0"/>
            <a:t>-staging</a:t>
          </a:r>
        </a:p>
      </dgm:t>
    </dgm:pt>
    <dgm:pt modelId="{4885B4F5-7B95-45F3-827E-EE51E6C627EC}" type="parTrans" cxnId="{0B19E3D0-8EBB-4901-A583-19088BBDF740}">
      <dgm:prSet/>
      <dgm:spPr/>
      <dgm:t>
        <a:bodyPr/>
        <a:lstStyle/>
        <a:p>
          <a:endParaRPr lang="en-US"/>
        </a:p>
      </dgm:t>
    </dgm:pt>
    <dgm:pt modelId="{F0FEC174-0D98-4F85-B982-4115A948553C}" type="sibTrans" cxnId="{0B19E3D0-8EBB-4901-A583-19088BBDF740}">
      <dgm:prSet/>
      <dgm:spPr/>
      <dgm:t>
        <a:bodyPr/>
        <a:lstStyle/>
        <a:p>
          <a:endParaRPr lang="en-US"/>
        </a:p>
      </dgm:t>
    </dgm:pt>
    <dgm:pt modelId="{0AA758A6-8DB4-46C5-9338-4E1BE562FD64}">
      <dgm:prSet phldrT="[Text]"/>
      <dgm:spPr/>
      <dgm:t>
        <a:bodyPr/>
        <a:lstStyle/>
        <a:p>
          <a:r>
            <a:rPr lang="en-US" dirty="0"/>
            <a:t>Raw Zone </a:t>
          </a:r>
        </a:p>
        <a:p>
          <a:r>
            <a:rPr lang="en-US" dirty="0" err="1"/>
            <a:t>nyctaxi</a:t>
          </a:r>
          <a:r>
            <a:rPr lang="en-US" dirty="0"/>
            <a:t>-raw-df</a:t>
          </a:r>
        </a:p>
      </dgm:t>
    </dgm:pt>
    <dgm:pt modelId="{FC41D47E-7C3A-45F5-9CD8-2DE226B9BB4B}" type="parTrans" cxnId="{FF421292-D74E-4DAE-B9C5-C24553BE8F7A}">
      <dgm:prSet/>
      <dgm:spPr/>
      <dgm:t>
        <a:bodyPr/>
        <a:lstStyle/>
        <a:p>
          <a:endParaRPr lang="en-US"/>
        </a:p>
      </dgm:t>
    </dgm:pt>
    <dgm:pt modelId="{002DB4DA-5E6B-43A9-B4E1-86A0E9AD6022}" type="sibTrans" cxnId="{FF421292-D74E-4DAE-B9C5-C24553BE8F7A}">
      <dgm:prSet/>
      <dgm:spPr/>
      <dgm:t>
        <a:bodyPr/>
        <a:lstStyle/>
        <a:p>
          <a:endParaRPr lang="en-US"/>
        </a:p>
      </dgm:t>
    </dgm:pt>
    <dgm:pt modelId="{6FD64EC7-1386-4A81-BDCC-7EABB9EE5FB9}">
      <dgm:prSet phldrT="[Text]"/>
      <dgm:spPr/>
      <dgm:t>
        <a:bodyPr/>
        <a:lstStyle/>
        <a:p>
          <a:r>
            <a:rPr lang="en-US" dirty="0"/>
            <a:t>Curation zone </a:t>
          </a:r>
          <a:r>
            <a:rPr lang="en-US" dirty="0" err="1"/>
            <a:t>nyctaxi</a:t>
          </a:r>
          <a:r>
            <a:rPr lang="en-US" dirty="0"/>
            <a:t>-curated-df</a:t>
          </a:r>
        </a:p>
      </dgm:t>
    </dgm:pt>
    <dgm:pt modelId="{FC58BE38-F12E-4544-A526-407192EB3C8F}" type="parTrans" cxnId="{DD2F6E2D-6863-467F-A569-EAACD2B9042B}">
      <dgm:prSet/>
      <dgm:spPr/>
      <dgm:t>
        <a:bodyPr/>
        <a:lstStyle/>
        <a:p>
          <a:endParaRPr lang="en-US"/>
        </a:p>
      </dgm:t>
    </dgm:pt>
    <dgm:pt modelId="{7956CF1F-2722-4701-8C45-AECD2E8F5C3A}" type="sibTrans" cxnId="{DD2F6E2D-6863-467F-A569-EAACD2B9042B}">
      <dgm:prSet/>
      <dgm:spPr/>
      <dgm:t>
        <a:bodyPr/>
        <a:lstStyle/>
        <a:p>
          <a:endParaRPr lang="en-US"/>
        </a:p>
      </dgm:t>
    </dgm:pt>
    <dgm:pt modelId="{91286502-BD32-416C-BA39-FFC6A3E71E21}">
      <dgm:prSet phldrT="[Text]"/>
      <dgm:spPr/>
      <dgm:t>
        <a:bodyPr/>
        <a:lstStyle/>
        <a:p>
          <a:r>
            <a:rPr lang="en-US" dirty="0"/>
            <a:t>Consumption zone </a:t>
          </a:r>
        </a:p>
        <a:p>
          <a:r>
            <a:rPr lang="en-US" dirty="0" err="1"/>
            <a:t>nyctaxi</a:t>
          </a:r>
          <a:r>
            <a:rPr lang="en-US" dirty="0"/>
            <a:t>-consumption-df</a:t>
          </a:r>
        </a:p>
      </dgm:t>
    </dgm:pt>
    <dgm:pt modelId="{BE70D704-8653-4007-8601-E992E3CCE4D4}" type="parTrans" cxnId="{B0F26C59-18F4-453C-830A-792ED498006F}">
      <dgm:prSet/>
      <dgm:spPr/>
      <dgm:t>
        <a:bodyPr/>
        <a:lstStyle/>
        <a:p>
          <a:endParaRPr lang="en-US"/>
        </a:p>
      </dgm:t>
    </dgm:pt>
    <dgm:pt modelId="{96B842AB-358D-4C64-9936-06D9ED67CF5B}" type="sibTrans" cxnId="{B0F26C59-18F4-453C-830A-792ED498006F}">
      <dgm:prSet/>
      <dgm:spPr/>
      <dgm:t>
        <a:bodyPr/>
        <a:lstStyle/>
        <a:p>
          <a:endParaRPr lang="en-US"/>
        </a:p>
      </dgm:t>
    </dgm:pt>
    <dgm:pt modelId="{62C3E108-5B02-45BB-A171-660146CE6312}">
      <dgm:prSet phldrT="[Text]"/>
      <dgm:spPr/>
      <dgm:t>
        <a:bodyPr/>
        <a:lstStyle/>
        <a:p>
          <a:r>
            <a:rPr lang="en-US" dirty="0"/>
            <a:t>Power BI</a:t>
          </a:r>
        </a:p>
      </dgm:t>
    </dgm:pt>
    <dgm:pt modelId="{EC2E98B6-6BCD-4E2C-8D80-813E2AA158A8}" type="parTrans" cxnId="{9DCFC13B-179B-4AF8-8561-B3F9B3F270E8}">
      <dgm:prSet/>
      <dgm:spPr/>
      <dgm:t>
        <a:bodyPr/>
        <a:lstStyle/>
        <a:p>
          <a:endParaRPr lang="en-US"/>
        </a:p>
      </dgm:t>
    </dgm:pt>
    <dgm:pt modelId="{1E0B9C74-4503-4C12-951B-05DB28B3C50E}" type="sibTrans" cxnId="{9DCFC13B-179B-4AF8-8561-B3F9B3F270E8}">
      <dgm:prSet/>
      <dgm:spPr/>
      <dgm:t>
        <a:bodyPr/>
        <a:lstStyle/>
        <a:p>
          <a:endParaRPr lang="en-US"/>
        </a:p>
      </dgm:t>
    </dgm:pt>
    <dgm:pt modelId="{7D7EC4E2-728D-4156-94E7-C45A2B2668EB}" type="pres">
      <dgm:prSet presAssocID="{64EB795E-76FF-43E1-A21B-578D869D461C}" presName="Name0" presStyleCnt="0">
        <dgm:presLayoutVars>
          <dgm:dir/>
          <dgm:animLvl val="lvl"/>
          <dgm:resizeHandles val="exact"/>
        </dgm:presLayoutVars>
      </dgm:prSet>
      <dgm:spPr/>
    </dgm:pt>
    <dgm:pt modelId="{B872FFE5-16A6-4EBB-A851-C129442B0228}" type="pres">
      <dgm:prSet presAssocID="{2845F57B-6C6C-406B-B03E-F3B55AEC0948}" presName="parTxOnly" presStyleLbl="node1" presStyleIdx="0" presStyleCnt="5">
        <dgm:presLayoutVars>
          <dgm:chMax val="0"/>
          <dgm:chPref val="0"/>
          <dgm:bulletEnabled val="1"/>
        </dgm:presLayoutVars>
      </dgm:prSet>
      <dgm:spPr/>
    </dgm:pt>
    <dgm:pt modelId="{9236D1B9-CBB6-423D-96B5-50CE093A975F}" type="pres">
      <dgm:prSet presAssocID="{F0FEC174-0D98-4F85-B982-4115A948553C}" presName="parTxOnlySpace" presStyleCnt="0"/>
      <dgm:spPr/>
    </dgm:pt>
    <dgm:pt modelId="{349F1D7B-65DD-4645-A212-E8A543E47A61}" type="pres">
      <dgm:prSet presAssocID="{0AA758A6-8DB4-46C5-9338-4E1BE562FD64}" presName="parTxOnly" presStyleLbl="node1" presStyleIdx="1" presStyleCnt="5">
        <dgm:presLayoutVars>
          <dgm:chMax val="0"/>
          <dgm:chPref val="0"/>
          <dgm:bulletEnabled val="1"/>
        </dgm:presLayoutVars>
      </dgm:prSet>
      <dgm:spPr/>
    </dgm:pt>
    <dgm:pt modelId="{B53C9B50-8F25-43AD-B68F-EEADFC8F6221}" type="pres">
      <dgm:prSet presAssocID="{002DB4DA-5E6B-43A9-B4E1-86A0E9AD6022}" presName="parTxOnlySpace" presStyleCnt="0"/>
      <dgm:spPr/>
    </dgm:pt>
    <dgm:pt modelId="{5A5CCD3C-603A-4B25-82C2-7F1D984FC27A}" type="pres">
      <dgm:prSet presAssocID="{6FD64EC7-1386-4A81-BDCC-7EABB9EE5FB9}" presName="parTxOnly" presStyleLbl="node1" presStyleIdx="2" presStyleCnt="5">
        <dgm:presLayoutVars>
          <dgm:chMax val="0"/>
          <dgm:chPref val="0"/>
          <dgm:bulletEnabled val="1"/>
        </dgm:presLayoutVars>
      </dgm:prSet>
      <dgm:spPr/>
    </dgm:pt>
    <dgm:pt modelId="{9B0B284F-FD89-4581-9FBD-D377DE38CB49}" type="pres">
      <dgm:prSet presAssocID="{7956CF1F-2722-4701-8C45-AECD2E8F5C3A}" presName="parTxOnlySpace" presStyleCnt="0"/>
      <dgm:spPr/>
    </dgm:pt>
    <dgm:pt modelId="{FB4B8A82-9D28-44BB-B172-779715CEC266}" type="pres">
      <dgm:prSet presAssocID="{91286502-BD32-416C-BA39-FFC6A3E71E21}" presName="parTxOnly" presStyleLbl="node1" presStyleIdx="3" presStyleCnt="5">
        <dgm:presLayoutVars>
          <dgm:chMax val="0"/>
          <dgm:chPref val="0"/>
          <dgm:bulletEnabled val="1"/>
        </dgm:presLayoutVars>
      </dgm:prSet>
      <dgm:spPr/>
    </dgm:pt>
    <dgm:pt modelId="{0BFA5BCB-A9A6-4B52-B36F-60477D6A4ABA}" type="pres">
      <dgm:prSet presAssocID="{96B842AB-358D-4C64-9936-06D9ED67CF5B}" presName="parTxOnlySpace" presStyleCnt="0"/>
      <dgm:spPr/>
    </dgm:pt>
    <dgm:pt modelId="{468A09FF-C6C6-40DD-BCCF-C9DF7D3EFC29}" type="pres">
      <dgm:prSet presAssocID="{62C3E108-5B02-45BB-A171-660146CE6312}" presName="parTxOnly" presStyleLbl="node1" presStyleIdx="4" presStyleCnt="5">
        <dgm:presLayoutVars>
          <dgm:chMax val="0"/>
          <dgm:chPref val="0"/>
          <dgm:bulletEnabled val="1"/>
        </dgm:presLayoutVars>
      </dgm:prSet>
      <dgm:spPr/>
    </dgm:pt>
  </dgm:ptLst>
  <dgm:cxnLst>
    <dgm:cxn modelId="{7351BB28-4A19-4DE9-ABB2-908E14498A04}" type="presOf" srcId="{2845F57B-6C6C-406B-B03E-F3B55AEC0948}" destId="{B872FFE5-16A6-4EBB-A851-C129442B0228}" srcOrd="0" destOrd="0" presId="urn:microsoft.com/office/officeart/2005/8/layout/chevron1"/>
    <dgm:cxn modelId="{DD2F6E2D-6863-467F-A569-EAACD2B9042B}" srcId="{64EB795E-76FF-43E1-A21B-578D869D461C}" destId="{6FD64EC7-1386-4A81-BDCC-7EABB9EE5FB9}" srcOrd="2" destOrd="0" parTransId="{FC58BE38-F12E-4544-A526-407192EB3C8F}" sibTransId="{7956CF1F-2722-4701-8C45-AECD2E8F5C3A}"/>
    <dgm:cxn modelId="{D508B731-9161-4E81-8414-2F449791E997}" type="presOf" srcId="{0AA758A6-8DB4-46C5-9338-4E1BE562FD64}" destId="{349F1D7B-65DD-4645-A212-E8A543E47A61}" srcOrd="0" destOrd="0" presId="urn:microsoft.com/office/officeart/2005/8/layout/chevron1"/>
    <dgm:cxn modelId="{9DCFC13B-179B-4AF8-8561-B3F9B3F270E8}" srcId="{64EB795E-76FF-43E1-A21B-578D869D461C}" destId="{62C3E108-5B02-45BB-A171-660146CE6312}" srcOrd="4" destOrd="0" parTransId="{EC2E98B6-6BCD-4E2C-8D80-813E2AA158A8}" sibTransId="{1E0B9C74-4503-4C12-951B-05DB28B3C50E}"/>
    <dgm:cxn modelId="{2E5A2644-874C-406B-8BE5-51BCC58FD3BC}" type="presOf" srcId="{64EB795E-76FF-43E1-A21B-578D869D461C}" destId="{7D7EC4E2-728D-4156-94E7-C45A2B2668EB}" srcOrd="0" destOrd="0" presId="urn:microsoft.com/office/officeart/2005/8/layout/chevron1"/>
    <dgm:cxn modelId="{B0F26C59-18F4-453C-830A-792ED498006F}" srcId="{64EB795E-76FF-43E1-A21B-578D869D461C}" destId="{91286502-BD32-416C-BA39-FFC6A3E71E21}" srcOrd="3" destOrd="0" parTransId="{BE70D704-8653-4007-8601-E992E3CCE4D4}" sibTransId="{96B842AB-358D-4C64-9936-06D9ED67CF5B}"/>
    <dgm:cxn modelId="{FF421292-D74E-4DAE-B9C5-C24553BE8F7A}" srcId="{64EB795E-76FF-43E1-A21B-578D869D461C}" destId="{0AA758A6-8DB4-46C5-9338-4E1BE562FD64}" srcOrd="1" destOrd="0" parTransId="{FC41D47E-7C3A-45F5-9CD8-2DE226B9BB4B}" sibTransId="{002DB4DA-5E6B-43A9-B4E1-86A0E9AD6022}"/>
    <dgm:cxn modelId="{684D92AA-6F7E-43E4-923A-434C6A130D0E}" type="presOf" srcId="{91286502-BD32-416C-BA39-FFC6A3E71E21}" destId="{FB4B8A82-9D28-44BB-B172-779715CEC266}" srcOrd="0" destOrd="0" presId="urn:microsoft.com/office/officeart/2005/8/layout/chevron1"/>
    <dgm:cxn modelId="{32F40CB4-610B-4A00-B230-19A0EDFB700D}" type="presOf" srcId="{6FD64EC7-1386-4A81-BDCC-7EABB9EE5FB9}" destId="{5A5CCD3C-603A-4B25-82C2-7F1D984FC27A}" srcOrd="0" destOrd="0" presId="urn:microsoft.com/office/officeart/2005/8/layout/chevron1"/>
    <dgm:cxn modelId="{DD1449CE-D832-45A7-84F3-85987B75892F}" type="presOf" srcId="{62C3E108-5B02-45BB-A171-660146CE6312}" destId="{468A09FF-C6C6-40DD-BCCF-C9DF7D3EFC29}" srcOrd="0" destOrd="0" presId="urn:microsoft.com/office/officeart/2005/8/layout/chevron1"/>
    <dgm:cxn modelId="{0B19E3D0-8EBB-4901-A583-19088BBDF740}" srcId="{64EB795E-76FF-43E1-A21B-578D869D461C}" destId="{2845F57B-6C6C-406B-B03E-F3B55AEC0948}" srcOrd="0" destOrd="0" parTransId="{4885B4F5-7B95-45F3-827E-EE51E6C627EC}" sibTransId="{F0FEC174-0D98-4F85-B982-4115A948553C}"/>
    <dgm:cxn modelId="{34B52B21-F412-4781-A7F9-E119050AE1D6}" type="presParOf" srcId="{7D7EC4E2-728D-4156-94E7-C45A2B2668EB}" destId="{B872FFE5-16A6-4EBB-A851-C129442B0228}" srcOrd="0" destOrd="0" presId="urn:microsoft.com/office/officeart/2005/8/layout/chevron1"/>
    <dgm:cxn modelId="{20BFD412-FAC4-4BD3-A38B-DF0F639F937F}" type="presParOf" srcId="{7D7EC4E2-728D-4156-94E7-C45A2B2668EB}" destId="{9236D1B9-CBB6-423D-96B5-50CE093A975F}" srcOrd="1" destOrd="0" presId="urn:microsoft.com/office/officeart/2005/8/layout/chevron1"/>
    <dgm:cxn modelId="{65BDE3B0-B0C4-4EF1-9829-CD38E565C0E8}" type="presParOf" srcId="{7D7EC4E2-728D-4156-94E7-C45A2B2668EB}" destId="{349F1D7B-65DD-4645-A212-E8A543E47A61}" srcOrd="2" destOrd="0" presId="urn:microsoft.com/office/officeart/2005/8/layout/chevron1"/>
    <dgm:cxn modelId="{81DC8285-AC39-4ACA-AD55-F6AEC12F64A4}" type="presParOf" srcId="{7D7EC4E2-728D-4156-94E7-C45A2B2668EB}" destId="{B53C9B50-8F25-43AD-B68F-EEADFC8F6221}" srcOrd="3" destOrd="0" presId="urn:microsoft.com/office/officeart/2005/8/layout/chevron1"/>
    <dgm:cxn modelId="{A3109975-66D7-40FE-9136-D3127D94FCDC}" type="presParOf" srcId="{7D7EC4E2-728D-4156-94E7-C45A2B2668EB}" destId="{5A5CCD3C-603A-4B25-82C2-7F1D984FC27A}" srcOrd="4" destOrd="0" presId="urn:microsoft.com/office/officeart/2005/8/layout/chevron1"/>
    <dgm:cxn modelId="{C942C000-79C9-4024-B2DC-96ED09775B0C}" type="presParOf" srcId="{7D7EC4E2-728D-4156-94E7-C45A2B2668EB}" destId="{9B0B284F-FD89-4581-9FBD-D377DE38CB49}" srcOrd="5" destOrd="0" presId="urn:microsoft.com/office/officeart/2005/8/layout/chevron1"/>
    <dgm:cxn modelId="{692BF51F-7CAC-49FD-B8E0-C532604ED2B0}" type="presParOf" srcId="{7D7EC4E2-728D-4156-94E7-C45A2B2668EB}" destId="{FB4B8A82-9D28-44BB-B172-779715CEC266}" srcOrd="6" destOrd="0" presId="urn:microsoft.com/office/officeart/2005/8/layout/chevron1"/>
    <dgm:cxn modelId="{7486FA1D-1F74-413A-81C5-713E61A6BBE6}" type="presParOf" srcId="{7D7EC4E2-728D-4156-94E7-C45A2B2668EB}" destId="{0BFA5BCB-A9A6-4B52-B36F-60477D6A4ABA}" srcOrd="7" destOrd="0" presId="urn:microsoft.com/office/officeart/2005/8/layout/chevron1"/>
    <dgm:cxn modelId="{16F69D91-418B-4389-BD7D-32410D00DE2B}" type="presParOf" srcId="{7D7EC4E2-728D-4156-94E7-C45A2B2668EB}" destId="{468A09FF-C6C6-40DD-BCCF-C9DF7D3EFC29}"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943146-5D43-4790-B043-DB86F09CF78D}" type="doc">
      <dgm:prSet loTypeId="urn:microsoft.com/office/officeart/2005/8/layout/chevron1" loCatId="process" qsTypeId="urn:microsoft.com/office/officeart/2005/8/quickstyle/simple1" qsCatId="simple" csTypeId="urn:microsoft.com/office/officeart/2005/8/colors/colorful4" csCatId="colorful" phldr="1"/>
      <dgm:spPr/>
    </dgm:pt>
    <dgm:pt modelId="{E1D1B8B9-50B6-4C9A-9A7D-4BD73AA7C2B2}">
      <dgm:prSet phldrT="[Text]" custT="1"/>
      <dgm:spPr/>
      <dgm:t>
        <a:bodyPr/>
        <a:lstStyle/>
        <a:p>
          <a:pPr algn="l"/>
          <a:r>
            <a:rPr lang="en-US" sz="1050" dirty="0"/>
            <a:t>Initial cleanup</a:t>
          </a:r>
        </a:p>
      </dgm:t>
    </dgm:pt>
    <dgm:pt modelId="{E29369A1-5C9E-48A5-ABD8-053A98693135}" type="parTrans" cxnId="{F2348385-226D-4A06-867E-DCECA6D5AB91}">
      <dgm:prSet/>
      <dgm:spPr/>
      <dgm:t>
        <a:bodyPr/>
        <a:lstStyle/>
        <a:p>
          <a:endParaRPr lang="en-US"/>
        </a:p>
      </dgm:t>
    </dgm:pt>
    <dgm:pt modelId="{277BD2C2-3D02-4CBA-914A-F4D552016718}" type="sibTrans" cxnId="{F2348385-226D-4A06-867E-DCECA6D5AB91}">
      <dgm:prSet/>
      <dgm:spPr/>
      <dgm:t>
        <a:bodyPr/>
        <a:lstStyle/>
        <a:p>
          <a:endParaRPr lang="en-US"/>
        </a:p>
      </dgm:t>
    </dgm:pt>
    <dgm:pt modelId="{5FD52DDB-243C-4D4C-A733-CD3063AE8467}">
      <dgm:prSet phldrT="[Text]" custT="1"/>
      <dgm:spPr/>
      <dgm:t>
        <a:bodyPr/>
        <a:lstStyle/>
        <a:p>
          <a:r>
            <a:rPr lang="en-US" sz="1000" b="0" dirty="0"/>
            <a:t>Data transformation and conversion to parquet using Data flow</a:t>
          </a:r>
        </a:p>
      </dgm:t>
    </dgm:pt>
    <dgm:pt modelId="{ECD7229D-2EC9-46DE-BD7B-1AC5BA333501}" type="parTrans" cxnId="{7CE54D48-AED3-4095-B3FA-04C0E3A7F746}">
      <dgm:prSet/>
      <dgm:spPr/>
      <dgm:t>
        <a:bodyPr/>
        <a:lstStyle/>
        <a:p>
          <a:endParaRPr lang="en-US"/>
        </a:p>
      </dgm:t>
    </dgm:pt>
    <dgm:pt modelId="{894F9968-7160-4237-8870-8B0C2E6C0D3A}" type="sibTrans" cxnId="{7CE54D48-AED3-4095-B3FA-04C0E3A7F746}">
      <dgm:prSet/>
      <dgm:spPr/>
      <dgm:t>
        <a:bodyPr/>
        <a:lstStyle/>
        <a:p>
          <a:endParaRPr lang="en-US"/>
        </a:p>
      </dgm:t>
    </dgm:pt>
    <dgm:pt modelId="{5C348645-B7A1-4A1F-87E8-00F0EAA7B7CA}">
      <dgm:prSet phldrT="[Text]"/>
      <dgm:spPr/>
      <dgm:t>
        <a:bodyPr/>
        <a:lstStyle/>
        <a:p>
          <a:r>
            <a:rPr lang="en-US" dirty="0"/>
            <a:t>Create meta store</a:t>
          </a:r>
        </a:p>
      </dgm:t>
    </dgm:pt>
    <dgm:pt modelId="{00AFB9FF-77A6-4360-983C-35B5A7162503}" type="parTrans" cxnId="{8A207C7A-A3BE-49D7-9443-36B9C22269C4}">
      <dgm:prSet/>
      <dgm:spPr/>
      <dgm:t>
        <a:bodyPr/>
        <a:lstStyle/>
        <a:p>
          <a:endParaRPr lang="en-US"/>
        </a:p>
      </dgm:t>
    </dgm:pt>
    <dgm:pt modelId="{95298656-7829-4AF8-A044-7455891DC5D8}" type="sibTrans" cxnId="{8A207C7A-A3BE-49D7-9443-36B9C22269C4}">
      <dgm:prSet/>
      <dgm:spPr/>
      <dgm:t>
        <a:bodyPr/>
        <a:lstStyle/>
        <a:p>
          <a:endParaRPr lang="en-US"/>
        </a:p>
      </dgm:t>
    </dgm:pt>
    <dgm:pt modelId="{4AEA3B56-8FDD-4DC2-9B9B-6266F89B170B}">
      <dgm:prSet phldrT="[Text]"/>
      <dgm:spPr/>
      <dgm:t>
        <a:bodyPr/>
        <a:lstStyle/>
        <a:p>
          <a:r>
            <a:rPr lang="en-US" dirty="0"/>
            <a:t>Cleanup unnecessary files</a:t>
          </a:r>
        </a:p>
      </dgm:t>
    </dgm:pt>
    <dgm:pt modelId="{8171B809-FA08-4AB9-A265-F14840B87541}" type="parTrans" cxnId="{2AA4B204-8928-42E2-851B-5EF9C93789D8}">
      <dgm:prSet/>
      <dgm:spPr/>
      <dgm:t>
        <a:bodyPr/>
        <a:lstStyle/>
        <a:p>
          <a:endParaRPr lang="en-US"/>
        </a:p>
      </dgm:t>
    </dgm:pt>
    <dgm:pt modelId="{F2635017-D11E-40F7-8496-D11AE670C1B3}" type="sibTrans" cxnId="{2AA4B204-8928-42E2-851B-5EF9C93789D8}">
      <dgm:prSet/>
      <dgm:spPr/>
      <dgm:t>
        <a:bodyPr/>
        <a:lstStyle/>
        <a:p>
          <a:endParaRPr lang="en-US"/>
        </a:p>
      </dgm:t>
    </dgm:pt>
    <dgm:pt modelId="{B0AD7D34-537C-4977-A2D9-F22BB454CA98}" type="pres">
      <dgm:prSet presAssocID="{1E943146-5D43-4790-B043-DB86F09CF78D}" presName="Name0" presStyleCnt="0">
        <dgm:presLayoutVars>
          <dgm:dir/>
          <dgm:animLvl val="lvl"/>
          <dgm:resizeHandles val="exact"/>
        </dgm:presLayoutVars>
      </dgm:prSet>
      <dgm:spPr/>
    </dgm:pt>
    <dgm:pt modelId="{A2D77E6E-4C11-43F6-B42E-F0BBD98C8DAD}" type="pres">
      <dgm:prSet presAssocID="{E1D1B8B9-50B6-4C9A-9A7D-4BD73AA7C2B2}" presName="parTxOnly" presStyleLbl="node1" presStyleIdx="0" presStyleCnt="4" custScaleX="71269" custLinFactNeighborX="-23117" custLinFactNeighborY="-2760">
        <dgm:presLayoutVars>
          <dgm:chMax val="0"/>
          <dgm:chPref val="0"/>
          <dgm:bulletEnabled val="1"/>
        </dgm:presLayoutVars>
      </dgm:prSet>
      <dgm:spPr/>
    </dgm:pt>
    <dgm:pt modelId="{76B1A0E4-816B-4023-AEAE-AE90E3EBFD21}" type="pres">
      <dgm:prSet presAssocID="{277BD2C2-3D02-4CBA-914A-F4D552016718}" presName="parTxOnlySpace" presStyleCnt="0"/>
      <dgm:spPr/>
    </dgm:pt>
    <dgm:pt modelId="{CEFD059E-4828-40E7-B52B-742F8E912A4A}" type="pres">
      <dgm:prSet presAssocID="{5FD52DDB-243C-4D4C-A733-CD3063AE8467}" presName="parTxOnly" presStyleLbl="node1" presStyleIdx="1" presStyleCnt="4" custScaleX="81150" custLinFactNeighborX="-59641" custLinFactNeighborY="-2760">
        <dgm:presLayoutVars>
          <dgm:chMax val="0"/>
          <dgm:chPref val="0"/>
          <dgm:bulletEnabled val="1"/>
        </dgm:presLayoutVars>
      </dgm:prSet>
      <dgm:spPr/>
    </dgm:pt>
    <dgm:pt modelId="{23A0B396-8BD0-4A24-B3E5-612D0E980D82}" type="pres">
      <dgm:prSet presAssocID="{894F9968-7160-4237-8870-8B0C2E6C0D3A}" presName="parTxOnlySpace" presStyleCnt="0"/>
      <dgm:spPr/>
    </dgm:pt>
    <dgm:pt modelId="{4C7B13BA-0D8F-4652-A027-FBCC4396BF9F}" type="pres">
      <dgm:prSet presAssocID="{4AEA3B56-8FDD-4DC2-9B9B-6266F89B170B}" presName="parTxOnly" presStyleLbl="node1" presStyleIdx="2" presStyleCnt="4" custScaleX="142106" custScaleY="99786" custLinFactNeighborX="-41290" custLinFactNeighborY="-3441">
        <dgm:presLayoutVars>
          <dgm:chMax val="0"/>
          <dgm:chPref val="0"/>
          <dgm:bulletEnabled val="1"/>
        </dgm:presLayoutVars>
      </dgm:prSet>
      <dgm:spPr/>
    </dgm:pt>
    <dgm:pt modelId="{5996E9A6-72C1-4B3C-A8EA-9625E7974601}" type="pres">
      <dgm:prSet presAssocID="{F2635017-D11E-40F7-8496-D11AE670C1B3}" presName="parTxOnlySpace" presStyleCnt="0"/>
      <dgm:spPr/>
    </dgm:pt>
    <dgm:pt modelId="{EEEA9D9F-3110-4C00-BCD7-F7B29D7B2138}" type="pres">
      <dgm:prSet presAssocID="{5C348645-B7A1-4A1F-87E8-00F0EAA7B7CA}" presName="parTxOnly" presStyleLbl="node1" presStyleIdx="3" presStyleCnt="4" custScaleX="72748">
        <dgm:presLayoutVars>
          <dgm:chMax val="0"/>
          <dgm:chPref val="0"/>
          <dgm:bulletEnabled val="1"/>
        </dgm:presLayoutVars>
      </dgm:prSet>
      <dgm:spPr/>
    </dgm:pt>
  </dgm:ptLst>
  <dgm:cxnLst>
    <dgm:cxn modelId="{2AA4B204-8928-42E2-851B-5EF9C93789D8}" srcId="{1E943146-5D43-4790-B043-DB86F09CF78D}" destId="{4AEA3B56-8FDD-4DC2-9B9B-6266F89B170B}" srcOrd="2" destOrd="0" parTransId="{8171B809-FA08-4AB9-A265-F14840B87541}" sibTransId="{F2635017-D11E-40F7-8496-D11AE670C1B3}"/>
    <dgm:cxn modelId="{D6D76007-1E9E-4F9E-B744-168E13CC5500}" type="presOf" srcId="{1E943146-5D43-4790-B043-DB86F09CF78D}" destId="{B0AD7D34-537C-4977-A2D9-F22BB454CA98}" srcOrd="0" destOrd="0" presId="urn:microsoft.com/office/officeart/2005/8/layout/chevron1"/>
    <dgm:cxn modelId="{7CE54D48-AED3-4095-B3FA-04C0E3A7F746}" srcId="{1E943146-5D43-4790-B043-DB86F09CF78D}" destId="{5FD52DDB-243C-4D4C-A733-CD3063AE8467}" srcOrd="1" destOrd="0" parTransId="{ECD7229D-2EC9-46DE-BD7B-1AC5BA333501}" sibTransId="{894F9968-7160-4237-8870-8B0C2E6C0D3A}"/>
    <dgm:cxn modelId="{8A207C7A-A3BE-49D7-9443-36B9C22269C4}" srcId="{1E943146-5D43-4790-B043-DB86F09CF78D}" destId="{5C348645-B7A1-4A1F-87E8-00F0EAA7B7CA}" srcOrd="3" destOrd="0" parTransId="{00AFB9FF-77A6-4360-983C-35B5A7162503}" sibTransId="{95298656-7829-4AF8-A044-7455891DC5D8}"/>
    <dgm:cxn modelId="{4C47827F-C2DB-481A-A4BF-75AD5F213F55}" type="presOf" srcId="{5FD52DDB-243C-4D4C-A733-CD3063AE8467}" destId="{CEFD059E-4828-40E7-B52B-742F8E912A4A}" srcOrd="0" destOrd="0" presId="urn:microsoft.com/office/officeart/2005/8/layout/chevron1"/>
    <dgm:cxn modelId="{F2348385-226D-4A06-867E-DCECA6D5AB91}" srcId="{1E943146-5D43-4790-B043-DB86F09CF78D}" destId="{E1D1B8B9-50B6-4C9A-9A7D-4BD73AA7C2B2}" srcOrd="0" destOrd="0" parTransId="{E29369A1-5C9E-48A5-ABD8-053A98693135}" sibTransId="{277BD2C2-3D02-4CBA-914A-F4D552016718}"/>
    <dgm:cxn modelId="{2226FD96-A2C2-4C92-B64C-E0C5B4B42FF9}" type="presOf" srcId="{E1D1B8B9-50B6-4C9A-9A7D-4BD73AA7C2B2}" destId="{A2D77E6E-4C11-43F6-B42E-F0BBD98C8DAD}" srcOrd="0" destOrd="0" presId="urn:microsoft.com/office/officeart/2005/8/layout/chevron1"/>
    <dgm:cxn modelId="{A938E39B-72F3-462C-82FE-DB077549BD6C}" type="presOf" srcId="{4AEA3B56-8FDD-4DC2-9B9B-6266F89B170B}" destId="{4C7B13BA-0D8F-4652-A027-FBCC4396BF9F}" srcOrd="0" destOrd="0" presId="urn:microsoft.com/office/officeart/2005/8/layout/chevron1"/>
    <dgm:cxn modelId="{A19CF5D5-A4E3-466C-830E-A96D45890E22}" type="presOf" srcId="{5C348645-B7A1-4A1F-87E8-00F0EAA7B7CA}" destId="{EEEA9D9F-3110-4C00-BCD7-F7B29D7B2138}" srcOrd="0" destOrd="0" presId="urn:microsoft.com/office/officeart/2005/8/layout/chevron1"/>
    <dgm:cxn modelId="{F3F616FB-15FE-408C-9999-76CABDB8F12F}" type="presParOf" srcId="{B0AD7D34-537C-4977-A2D9-F22BB454CA98}" destId="{A2D77E6E-4C11-43F6-B42E-F0BBD98C8DAD}" srcOrd="0" destOrd="0" presId="urn:microsoft.com/office/officeart/2005/8/layout/chevron1"/>
    <dgm:cxn modelId="{7BB53B8A-5C61-4585-AAAC-AA4F24D37562}" type="presParOf" srcId="{B0AD7D34-537C-4977-A2D9-F22BB454CA98}" destId="{76B1A0E4-816B-4023-AEAE-AE90E3EBFD21}" srcOrd="1" destOrd="0" presId="urn:microsoft.com/office/officeart/2005/8/layout/chevron1"/>
    <dgm:cxn modelId="{075F90F0-AB48-4F29-8968-71AC6A5DE28C}" type="presParOf" srcId="{B0AD7D34-537C-4977-A2D9-F22BB454CA98}" destId="{CEFD059E-4828-40E7-B52B-742F8E912A4A}" srcOrd="2" destOrd="0" presId="urn:microsoft.com/office/officeart/2005/8/layout/chevron1"/>
    <dgm:cxn modelId="{3B6AB8D3-73D3-4645-BC3C-8614330E6430}" type="presParOf" srcId="{B0AD7D34-537C-4977-A2D9-F22BB454CA98}" destId="{23A0B396-8BD0-4A24-B3E5-612D0E980D82}" srcOrd="3" destOrd="0" presId="urn:microsoft.com/office/officeart/2005/8/layout/chevron1"/>
    <dgm:cxn modelId="{64B32C25-1325-463D-A161-A4A5163AA779}" type="presParOf" srcId="{B0AD7D34-537C-4977-A2D9-F22BB454CA98}" destId="{4C7B13BA-0D8F-4652-A027-FBCC4396BF9F}" srcOrd="4" destOrd="0" presId="urn:microsoft.com/office/officeart/2005/8/layout/chevron1"/>
    <dgm:cxn modelId="{862BAD43-2AD1-4DDA-AF16-CBBF7A99797A}" type="presParOf" srcId="{B0AD7D34-537C-4977-A2D9-F22BB454CA98}" destId="{5996E9A6-72C1-4B3C-A8EA-9625E7974601}" srcOrd="5" destOrd="0" presId="urn:microsoft.com/office/officeart/2005/8/layout/chevron1"/>
    <dgm:cxn modelId="{64EEDD4A-3562-4D58-BBFC-2D2D4C8D9984}" type="presParOf" srcId="{B0AD7D34-537C-4977-A2D9-F22BB454CA98}" destId="{EEEA9D9F-3110-4C00-BCD7-F7B29D7B2138}"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234B9-F443-4963-A24B-BB182313B9F8}">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975B5F-8661-4270-8907-38B04C68C489}">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372040-5A8E-44F8-9E03-F99E5109A5B3}">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Descriptive analytics</a:t>
          </a:r>
        </a:p>
      </dsp:txBody>
      <dsp:txXfrm>
        <a:off x="1429899" y="2442"/>
        <a:ext cx="5083704" cy="1238008"/>
      </dsp:txXfrm>
    </dsp:sp>
    <dsp:sp modelId="{DE690E3D-4BF1-4263-8CB8-4A8B3FC3095B}">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F5A1C-2780-4CB2-BDE8-ABCA95201829}">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A59386-57E7-4765-92B7-1E56968EE298}">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Predictive analytics </a:t>
          </a:r>
        </a:p>
      </dsp:txBody>
      <dsp:txXfrm>
        <a:off x="1429899" y="1549953"/>
        <a:ext cx="5083704" cy="1238008"/>
      </dsp:txXfrm>
    </dsp:sp>
    <dsp:sp modelId="{412F3121-A5A5-42FB-9807-00485E94C0F8}">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77739-DC55-4778-9EC6-BA2E7C5B8172}">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E8EF9E-61CF-4EAE-9E5E-EFB7FC342518}">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Prescriptive analytics</a:t>
          </a:r>
        </a:p>
      </dsp:txBody>
      <dsp:txXfrm>
        <a:off x="1429899" y="3097464"/>
        <a:ext cx="5083704" cy="1238008"/>
      </dsp:txXfrm>
    </dsp:sp>
    <dsp:sp modelId="{831CFEA6-0943-4DA9-B994-EA893B73367D}">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21695-259C-4D53-81AC-0420F918328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976712-1946-49A5-90A7-F73D3A7F2507}">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dirty="0"/>
            <a:t>Real time Dynamic Views   </a:t>
          </a:r>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F3C40-625A-4E7A-A41B-3D2B9CA1D43A}">
      <dsp:nvSpPr>
        <dsp:cNvPr id="0" name=""/>
        <dsp:cNvSpPr/>
      </dsp:nvSpPr>
      <dsp:spPr>
        <a:xfrm>
          <a:off x="674745" y="967461"/>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B98616-3709-413D-893A-8423A1A11EA6}">
      <dsp:nvSpPr>
        <dsp:cNvPr id="0" name=""/>
        <dsp:cNvSpPr/>
      </dsp:nvSpPr>
      <dsp:spPr>
        <a:xfrm>
          <a:off x="908745" y="120146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F53388-9AC3-459F-BEE5-D2411B1B4FEB}">
      <dsp:nvSpPr>
        <dsp:cNvPr id="0" name=""/>
        <dsp:cNvSpPr/>
      </dsp:nvSpPr>
      <dsp:spPr>
        <a:xfrm>
          <a:off x="323745" y="240746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Large volume of data</a:t>
          </a:r>
        </a:p>
      </dsp:txBody>
      <dsp:txXfrm>
        <a:off x="323745" y="2407461"/>
        <a:ext cx="1800000" cy="720000"/>
      </dsp:txXfrm>
    </dsp:sp>
    <dsp:sp modelId="{D13D36DD-2733-4001-9F99-9F619B4847A2}">
      <dsp:nvSpPr>
        <dsp:cNvPr id="0" name=""/>
        <dsp:cNvSpPr/>
      </dsp:nvSpPr>
      <dsp:spPr>
        <a:xfrm>
          <a:off x="2789745" y="967461"/>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EEDF0A-982A-4D20-99CD-D6DBF9B63149}">
      <dsp:nvSpPr>
        <dsp:cNvPr id="0" name=""/>
        <dsp:cNvSpPr/>
      </dsp:nvSpPr>
      <dsp:spPr>
        <a:xfrm>
          <a:off x="3023745" y="1201461"/>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489A9-1EE7-4E03-9801-7135A48DE49F}">
      <dsp:nvSpPr>
        <dsp:cNvPr id="0" name=""/>
        <dsp:cNvSpPr/>
      </dsp:nvSpPr>
      <dsp:spPr>
        <a:xfrm>
          <a:off x="2438745" y="240746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Enumerated data fields </a:t>
          </a:r>
        </a:p>
      </dsp:txBody>
      <dsp:txXfrm>
        <a:off x="2438745" y="2407461"/>
        <a:ext cx="1800000" cy="720000"/>
      </dsp:txXfrm>
    </dsp:sp>
    <dsp:sp modelId="{5A087A5F-EEE1-4BC1-A92A-5780B885341A}">
      <dsp:nvSpPr>
        <dsp:cNvPr id="0" name=""/>
        <dsp:cNvSpPr/>
      </dsp:nvSpPr>
      <dsp:spPr>
        <a:xfrm>
          <a:off x="4904745" y="967461"/>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0351BF-C9A3-48BF-A319-1D90BB2E044B}">
      <dsp:nvSpPr>
        <dsp:cNvPr id="0" name=""/>
        <dsp:cNvSpPr/>
      </dsp:nvSpPr>
      <dsp:spPr>
        <a:xfrm>
          <a:off x="5138745" y="1201461"/>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25BC3-3A37-4C9C-85B4-DC8140615369}">
      <dsp:nvSpPr>
        <dsp:cNvPr id="0" name=""/>
        <dsp:cNvSpPr/>
      </dsp:nvSpPr>
      <dsp:spPr>
        <a:xfrm>
          <a:off x="4553745" y="240746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Schema mismatch across taxis </a:t>
          </a:r>
        </a:p>
      </dsp:txBody>
      <dsp:txXfrm>
        <a:off x="4553745" y="2407461"/>
        <a:ext cx="1800000" cy="720000"/>
      </dsp:txXfrm>
    </dsp:sp>
    <dsp:sp modelId="{CB929DB7-BAE6-4593-9321-A07C2114EB52}">
      <dsp:nvSpPr>
        <dsp:cNvPr id="0" name=""/>
        <dsp:cNvSpPr/>
      </dsp:nvSpPr>
      <dsp:spPr>
        <a:xfrm>
          <a:off x="7019745" y="967461"/>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66D5C-DAF8-4E85-91BF-36181785794C}">
      <dsp:nvSpPr>
        <dsp:cNvPr id="0" name=""/>
        <dsp:cNvSpPr/>
      </dsp:nvSpPr>
      <dsp:spPr>
        <a:xfrm>
          <a:off x="7253745" y="1201461"/>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B58EC-AFB6-4F9C-88AE-78E7D92D1001}">
      <dsp:nvSpPr>
        <dsp:cNvPr id="0" name=""/>
        <dsp:cNvSpPr/>
      </dsp:nvSpPr>
      <dsp:spPr>
        <a:xfrm>
          <a:off x="6668745" y="240746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Schema mismatch across years/months </a:t>
          </a:r>
        </a:p>
      </dsp:txBody>
      <dsp:txXfrm>
        <a:off x="6668745" y="2407461"/>
        <a:ext cx="1800000" cy="720000"/>
      </dsp:txXfrm>
    </dsp:sp>
    <dsp:sp modelId="{0B1F043D-CBB0-4C88-9B79-AE26F8E19405}">
      <dsp:nvSpPr>
        <dsp:cNvPr id="0" name=""/>
        <dsp:cNvSpPr/>
      </dsp:nvSpPr>
      <dsp:spPr>
        <a:xfrm>
          <a:off x="9134745" y="967461"/>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C5C0C3-E307-4F5E-8600-2783B66878DE}">
      <dsp:nvSpPr>
        <dsp:cNvPr id="0" name=""/>
        <dsp:cNvSpPr/>
      </dsp:nvSpPr>
      <dsp:spPr>
        <a:xfrm>
          <a:off x="9368745" y="1201461"/>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B95A51-0AB2-42A4-B13E-E6141437DF4C}">
      <dsp:nvSpPr>
        <dsp:cNvPr id="0" name=""/>
        <dsp:cNvSpPr/>
      </dsp:nvSpPr>
      <dsp:spPr>
        <a:xfrm>
          <a:off x="8783745" y="240746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Low latency for dashboards </a:t>
          </a:r>
        </a:p>
      </dsp:txBody>
      <dsp:txXfrm>
        <a:off x="8783745" y="2407461"/>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33C3E-13C9-4EC2-B94C-4B48E2B0F230}">
      <dsp:nvSpPr>
        <dsp:cNvPr id="0" name=""/>
        <dsp:cNvSpPr/>
      </dsp:nvSpPr>
      <dsp:spPr>
        <a:xfrm>
          <a:off x="927" y="1413422"/>
          <a:ext cx="1194221" cy="6048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mn-lt"/>
            </a:rPr>
            <a:t>Data Ingestion</a:t>
          </a:r>
        </a:p>
      </dsp:txBody>
      <dsp:txXfrm>
        <a:off x="927" y="1413422"/>
        <a:ext cx="1194221" cy="403200"/>
      </dsp:txXfrm>
    </dsp:sp>
    <dsp:sp modelId="{E1A6CCEA-25D1-429C-87FE-9AB36050DCD8}">
      <dsp:nvSpPr>
        <dsp:cNvPr id="0" name=""/>
        <dsp:cNvSpPr/>
      </dsp:nvSpPr>
      <dsp:spPr>
        <a:xfrm>
          <a:off x="256741" y="2098825"/>
          <a:ext cx="1194221" cy="223492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ctr" defTabSz="622300">
            <a:lnSpc>
              <a:spcPct val="90000"/>
            </a:lnSpc>
            <a:spcBef>
              <a:spcPct val="0"/>
            </a:spcBef>
            <a:spcAft>
              <a:spcPct val="15000"/>
            </a:spcAft>
            <a:buNone/>
          </a:pPr>
          <a:r>
            <a:rPr lang="en-US" sz="1400" kern="1200" dirty="0">
              <a:latin typeface="+mn-lt"/>
            </a:rPr>
            <a:t>Copy and ingest data from the source and store into ADLS Gen2.</a:t>
          </a:r>
        </a:p>
      </dsp:txBody>
      <dsp:txXfrm>
        <a:off x="291719" y="2133803"/>
        <a:ext cx="1124265" cy="2164969"/>
      </dsp:txXfrm>
    </dsp:sp>
    <dsp:sp modelId="{87801725-366A-4BD8-8A18-19FDDFB33A23}">
      <dsp:nvSpPr>
        <dsp:cNvPr id="0" name=""/>
        <dsp:cNvSpPr/>
      </dsp:nvSpPr>
      <dsp:spPr>
        <a:xfrm>
          <a:off x="1376189" y="1466358"/>
          <a:ext cx="383804" cy="29732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76189" y="1525823"/>
        <a:ext cx="294606" cy="178396"/>
      </dsp:txXfrm>
    </dsp:sp>
    <dsp:sp modelId="{40C9DEF9-7F97-45C4-B2AD-B5F48B3DB09D}">
      <dsp:nvSpPr>
        <dsp:cNvPr id="0" name=""/>
        <dsp:cNvSpPr/>
      </dsp:nvSpPr>
      <dsp:spPr>
        <a:xfrm>
          <a:off x="1919308" y="1413422"/>
          <a:ext cx="1194221" cy="60480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mn-lt"/>
            </a:rPr>
            <a:t>Data Loading</a:t>
          </a:r>
        </a:p>
      </dsp:txBody>
      <dsp:txXfrm>
        <a:off x="1919308" y="1413422"/>
        <a:ext cx="1194221" cy="403200"/>
      </dsp:txXfrm>
    </dsp:sp>
    <dsp:sp modelId="{46D99687-4EA9-458D-8584-74664BCF9FD7}">
      <dsp:nvSpPr>
        <dsp:cNvPr id="0" name=""/>
        <dsp:cNvSpPr/>
      </dsp:nvSpPr>
      <dsp:spPr>
        <a:xfrm>
          <a:off x="2201377" y="2126494"/>
          <a:ext cx="1141711" cy="223492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ctr" defTabSz="622300">
            <a:lnSpc>
              <a:spcPct val="90000"/>
            </a:lnSpc>
            <a:spcBef>
              <a:spcPct val="0"/>
            </a:spcBef>
            <a:spcAft>
              <a:spcPct val="15000"/>
            </a:spcAft>
            <a:buNone/>
          </a:pPr>
          <a:r>
            <a:rPr lang="en-US" sz="1400" kern="1200" dirty="0">
              <a:solidFill>
                <a:prstClr val="black">
                  <a:hueOff val="0"/>
                  <a:satOff val="0"/>
                  <a:lumOff val="0"/>
                  <a:alphaOff val="0"/>
                </a:prstClr>
              </a:solidFill>
              <a:latin typeface="+mn-lt"/>
              <a:ea typeface="+mn-ea"/>
              <a:cs typeface="+mn-cs"/>
            </a:rPr>
            <a:t>Read the CSV and load as Parquet files.</a:t>
          </a:r>
          <a:endParaRPr lang="en-US" sz="1100" kern="1200" dirty="0">
            <a:latin typeface="+mn-lt"/>
          </a:endParaRPr>
        </a:p>
      </dsp:txBody>
      <dsp:txXfrm>
        <a:off x="2234817" y="2159934"/>
        <a:ext cx="1074831" cy="2168045"/>
      </dsp:txXfrm>
    </dsp:sp>
    <dsp:sp modelId="{6C668054-BFBC-4309-BE37-F5F0F1A1CF4B}">
      <dsp:nvSpPr>
        <dsp:cNvPr id="0" name=""/>
        <dsp:cNvSpPr/>
      </dsp:nvSpPr>
      <dsp:spPr>
        <a:xfrm>
          <a:off x="3288006" y="1466358"/>
          <a:ext cx="369889" cy="297326"/>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88006" y="1525823"/>
        <a:ext cx="280691" cy="178396"/>
      </dsp:txXfrm>
    </dsp:sp>
    <dsp:sp modelId="{519CDBCB-1F6F-4811-AD90-20626F84165E}">
      <dsp:nvSpPr>
        <dsp:cNvPr id="0" name=""/>
        <dsp:cNvSpPr/>
      </dsp:nvSpPr>
      <dsp:spPr>
        <a:xfrm>
          <a:off x="3811434" y="1413422"/>
          <a:ext cx="1432684" cy="60480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mn-lt"/>
            </a:rPr>
            <a:t>Data Transformation</a:t>
          </a:r>
        </a:p>
      </dsp:txBody>
      <dsp:txXfrm>
        <a:off x="3811434" y="1413422"/>
        <a:ext cx="1432684" cy="403200"/>
      </dsp:txXfrm>
    </dsp:sp>
    <dsp:sp modelId="{A2420F42-BEF5-4F84-B948-38128CCA8C21}">
      <dsp:nvSpPr>
        <dsp:cNvPr id="0" name=""/>
        <dsp:cNvSpPr/>
      </dsp:nvSpPr>
      <dsp:spPr>
        <a:xfrm>
          <a:off x="3924072" y="2124237"/>
          <a:ext cx="1608664" cy="223492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ctr" defTabSz="622300">
            <a:lnSpc>
              <a:spcPct val="90000"/>
            </a:lnSpc>
            <a:spcBef>
              <a:spcPct val="0"/>
            </a:spcBef>
            <a:spcAft>
              <a:spcPct val="15000"/>
            </a:spcAft>
            <a:buNone/>
          </a:pPr>
          <a:r>
            <a:rPr lang="en-US" sz="1400" kern="1200" dirty="0">
              <a:latin typeface="+mn-lt"/>
            </a:rPr>
            <a:t>Use data transformation to create a homogenous schema over years and taxi types.</a:t>
          </a:r>
        </a:p>
      </dsp:txBody>
      <dsp:txXfrm>
        <a:off x="3971188" y="2171353"/>
        <a:ext cx="1514432" cy="2140693"/>
      </dsp:txXfrm>
    </dsp:sp>
    <dsp:sp modelId="{F1C6A301-F336-48B8-AD23-89CDD88F89F6}">
      <dsp:nvSpPr>
        <dsp:cNvPr id="0" name=""/>
        <dsp:cNvSpPr/>
      </dsp:nvSpPr>
      <dsp:spPr>
        <a:xfrm rot="9505">
          <a:off x="5447155" y="1469495"/>
          <a:ext cx="430440" cy="297326"/>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447155" y="1528837"/>
        <a:ext cx="341242" cy="178396"/>
      </dsp:txXfrm>
    </dsp:sp>
    <dsp:sp modelId="{E26645A3-AB22-4141-837E-FC712BB779B3}">
      <dsp:nvSpPr>
        <dsp:cNvPr id="0" name=""/>
        <dsp:cNvSpPr/>
      </dsp:nvSpPr>
      <dsp:spPr>
        <a:xfrm>
          <a:off x="6056267" y="1395790"/>
          <a:ext cx="1194221" cy="675325"/>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mn-lt"/>
            </a:rPr>
            <a:t>Create Materialized view</a:t>
          </a:r>
        </a:p>
      </dsp:txBody>
      <dsp:txXfrm>
        <a:off x="6056267" y="1395790"/>
        <a:ext cx="1194221" cy="450217"/>
      </dsp:txXfrm>
    </dsp:sp>
    <dsp:sp modelId="{C0BA51FB-7A0B-4E6D-9911-2E0631722EBD}">
      <dsp:nvSpPr>
        <dsp:cNvPr id="0" name=""/>
        <dsp:cNvSpPr/>
      </dsp:nvSpPr>
      <dsp:spPr>
        <a:xfrm>
          <a:off x="6219839" y="2186567"/>
          <a:ext cx="1194221" cy="223492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ctr" defTabSz="622300">
            <a:lnSpc>
              <a:spcPct val="90000"/>
            </a:lnSpc>
            <a:spcBef>
              <a:spcPct val="0"/>
            </a:spcBef>
            <a:spcAft>
              <a:spcPct val="15000"/>
            </a:spcAft>
            <a:buNone/>
          </a:pPr>
          <a:r>
            <a:rPr lang="en-US" sz="1400" kern="1200" dirty="0">
              <a:latin typeface="+mn-lt"/>
            </a:rPr>
            <a:t>Merge the curated data set to create a single source of truth and convert to delta format</a:t>
          </a:r>
        </a:p>
      </dsp:txBody>
      <dsp:txXfrm>
        <a:off x="6254817" y="2221545"/>
        <a:ext cx="1124265" cy="2164969"/>
      </dsp:txXfrm>
    </dsp:sp>
    <dsp:sp modelId="{C37FE091-0300-42B3-A99A-39D23509A14E}">
      <dsp:nvSpPr>
        <dsp:cNvPr id="0" name=""/>
        <dsp:cNvSpPr/>
      </dsp:nvSpPr>
      <dsp:spPr>
        <a:xfrm rot="21589468">
          <a:off x="7431528" y="1469263"/>
          <a:ext cx="383806" cy="297326"/>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431528" y="1528865"/>
        <a:ext cx="294608" cy="178396"/>
      </dsp:txXfrm>
    </dsp:sp>
    <dsp:sp modelId="{91A15E98-AAB6-4002-A567-227893B2B93D}">
      <dsp:nvSpPr>
        <dsp:cNvPr id="0" name=""/>
        <dsp:cNvSpPr/>
      </dsp:nvSpPr>
      <dsp:spPr>
        <a:xfrm>
          <a:off x="7974648" y="1413422"/>
          <a:ext cx="1194221" cy="60480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mn-lt"/>
            </a:rPr>
            <a:t>Run reports and visualize </a:t>
          </a:r>
        </a:p>
      </dsp:txBody>
      <dsp:txXfrm>
        <a:off x="7974648" y="1413422"/>
        <a:ext cx="1194221" cy="403200"/>
      </dsp:txXfrm>
    </dsp:sp>
    <dsp:sp modelId="{ED745639-98B0-4EEE-8DF7-30A7DD2147F5}">
      <dsp:nvSpPr>
        <dsp:cNvPr id="0" name=""/>
        <dsp:cNvSpPr/>
      </dsp:nvSpPr>
      <dsp:spPr>
        <a:xfrm>
          <a:off x="8127579" y="2144664"/>
          <a:ext cx="1194221" cy="223492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ctr" defTabSz="622300">
            <a:lnSpc>
              <a:spcPct val="90000"/>
            </a:lnSpc>
            <a:spcBef>
              <a:spcPct val="0"/>
            </a:spcBef>
            <a:spcAft>
              <a:spcPct val="15000"/>
            </a:spcAft>
            <a:buNone/>
          </a:pPr>
          <a:r>
            <a:rPr lang="en-US" sz="1400" b="0" kern="1200" dirty="0">
              <a:latin typeface="+mn-lt"/>
            </a:rPr>
            <a:t>Run queries on the martialized view and create reports to be visualized. </a:t>
          </a:r>
        </a:p>
      </dsp:txBody>
      <dsp:txXfrm>
        <a:off x="8162557" y="2179642"/>
        <a:ext cx="1124265" cy="21649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2FFE5-16A6-4EBB-A851-C129442B0228}">
      <dsp:nvSpPr>
        <dsp:cNvPr id="0" name=""/>
        <dsp:cNvSpPr/>
      </dsp:nvSpPr>
      <dsp:spPr>
        <a:xfrm>
          <a:off x="2469" y="2269696"/>
          <a:ext cx="2198186" cy="879274"/>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Staging zone</a:t>
          </a:r>
        </a:p>
        <a:p>
          <a:pPr marL="0" lvl="0" indent="0" algn="ctr" defTabSz="577850">
            <a:lnSpc>
              <a:spcPct val="90000"/>
            </a:lnSpc>
            <a:spcBef>
              <a:spcPct val="0"/>
            </a:spcBef>
            <a:spcAft>
              <a:spcPct val="35000"/>
            </a:spcAft>
            <a:buNone/>
          </a:pPr>
          <a:r>
            <a:rPr lang="en-US" sz="1300" kern="1200" dirty="0" err="1"/>
            <a:t>nyctaxi</a:t>
          </a:r>
          <a:r>
            <a:rPr lang="en-US" sz="1300" kern="1200" dirty="0"/>
            <a:t>-staging</a:t>
          </a:r>
        </a:p>
      </dsp:txBody>
      <dsp:txXfrm>
        <a:off x="442106" y="2269696"/>
        <a:ext cx="1318912" cy="879274"/>
      </dsp:txXfrm>
    </dsp:sp>
    <dsp:sp modelId="{349F1D7B-65DD-4645-A212-E8A543E47A61}">
      <dsp:nvSpPr>
        <dsp:cNvPr id="0" name=""/>
        <dsp:cNvSpPr/>
      </dsp:nvSpPr>
      <dsp:spPr>
        <a:xfrm>
          <a:off x="1980837" y="2269696"/>
          <a:ext cx="2198186" cy="879274"/>
        </a:xfrm>
        <a:prstGeom prst="chevr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Raw Zone </a:t>
          </a:r>
        </a:p>
        <a:p>
          <a:pPr marL="0" lvl="0" indent="0" algn="ctr" defTabSz="577850">
            <a:lnSpc>
              <a:spcPct val="90000"/>
            </a:lnSpc>
            <a:spcBef>
              <a:spcPct val="0"/>
            </a:spcBef>
            <a:spcAft>
              <a:spcPct val="35000"/>
            </a:spcAft>
            <a:buNone/>
          </a:pPr>
          <a:r>
            <a:rPr lang="en-US" sz="1300" kern="1200" dirty="0" err="1"/>
            <a:t>nyctaxi</a:t>
          </a:r>
          <a:r>
            <a:rPr lang="en-US" sz="1300" kern="1200" dirty="0"/>
            <a:t>-raw-df</a:t>
          </a:r>
        </a:p>
      </dsp:txBody>
      <dsp:txXfrm>
        <a:off x="2420474" y="2269696"/>
        <a:ext cx="1318912" cy="879274"/>
      </dsp:txXfrm>
    </dsp:sp>
    <dsp:sp modelId="{5A5CCD3C-603A-4B25-82C2-7F1D984FC27A}">
      <dsp:nvSpPr>
        <dsp:cNvPr id="0" name=""/>
        <dsp:cNvSpPr/>
      </dsp:nvSpPr>
      <dsp:spPr>
        <a:xfrm>
          <a:off x="3959205" y="2269696"/>
          <a:ext cx="2198186" cy="879274"/>
        </a:xfrm>
        <a:prstGeom prst="chevr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Curation zone </a:t>
          </a:r>
          <a:r>
            <a:rPr lang="en-US" sz="1300" kern="1200" dirty="0" err="1"/>
            <a:t>nyctaxi</a:t>
          </a:r>
          <a:r>
            <a:rPr lang="en-US" sz="1300" kern="1200" dirty="0"/>
            <a:t>-curated-df</a:t>
          </a:r>
        </a:p>
      </dsp:txBody>
      <dsp:txXfrm>
        <a:off x="4398842" y="2269696"/>
        <a:ext cx="1318912" cy="879274"/>
      </dsp:txXfrm>
    </dsp:sp>
    <dsp:sp modelId="{FB4B8A82-9D28-44BB-B172-779715CEC266}">
      <dsp:nvSpPr>
        <dsp:cNvPr id="0" name=""/>
        <dsp:cNvSpPr/>
      </dsp:nvSpPr>
      <dsp:spPr>
        <a:xfrm>
          <a:off x="5937573" y="2269696"/>
          <a:ext cx="2198186" cy="879274"/>
        </a:xfrm>
        <a:prstGeom prst="chevr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Consumption zone </a:t>
          </a:r>
        </a:p>
        <a:p>
          <a:pPr marL="0" lvl="0" indent="0" algn="ctr" defTabSz="577850">
            <a:lnSpc>
              <a:spcPct val="90000"/>
            </a:lnSpc>
            <a:spcBef>
              <a:spcPct val="0"/>
            </a:spcBef>
            <a:spcAft>
              <a:spcPct val="35000"/>
            </a:spcAft>
            <a:buNone/>
          </a:pPr>
          <a:r>
            <a:rPr lang="en-US" sz="1300" kern="1200" dirty="0" err="1"/>
            <a:t>nyctaxi</a:t>
          </a:r>
          <a:r>
            <a:rPr lang="en-US" sz="1300" kern="1200" dirty="0"/>
            <a:t>-consumption-df</a:t>
          </a:r>
        </a:p>
      </dsp:txBody>
      <dsp:txXfrm>
        <a:off x="6377210" y="2269696"/>
        <a:ext cx="1318912" cy="879274"/>
      </dsp:txXfrm>
    </dsp:sp>
    <dsp:sp modelId="{468A09FF-C6C6-40DD-BCCF-C9DF7D3EFC29}">
      <dsp:nvSpPr>
        <dsp:cNvPr id="0" name=""/>
        <dsp:cNvSpPr/>
      </dsp:nvSpPr>
      <dsp:spPr>
        <a:xfrm>
          <a:off x="7915940" y="2269696"/>
          <a:ext cx="2198186" cy="879274"/>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Power BI</a:t>
          </a:r>
        </a:p>
      </dsp:txBody>
      <dsp:txXfrm>
        <a:off x="8355577" y="2269696"/>
        <a:ext cx="1318912" cy="8792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77E6E-4C11-43F6-B42E-F0BBD98C8DAD}">
      <dsp:nvSpPr>
        <dsp:cNvPr id="0" name=""/>
        <dsp:cNvSpPr/>
      </dsp:nvSpPr>
      <dsp:spPr>
        <a:xfrm>
          <a:off x="0" y="2200931"/>
          <a:ext cx="1716892" cy="963612"/>
        </a:xfrm>
        <a:prstGeom prst="chevron">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l" defTabSz="466725">
            <a:lnSpc>
              <a:spcPct val="90000"/>
            </a:lnSpc>
            <a:spcBef>
              <a:spcPct val="0"/>
            </a:spcBef>
            <a:spcAft>
              <a:spcPct val="35000"/>
            </a:spcAft>
            <a:buNone/>
          </a:pPr>
          <a:r>
            <a:rPr lang="en-US" sz="1050" kern="1200" dirty="0"/>
            <a:t>Initial cleanup</a:t>
          </a:r>
        </a:p>
      </dsp:txBody>
      <dsp:txXfrm>
        <a:off x="481806" y="2200931"/>
        <a:ext cx="753280" cy="963612"/>
      </dsp:txXfrm>
    </dsp:sp>
    <dsp:sp modelId="{CEFD059E-4828-40E7-B52B-742F8E912A4A}">
      <dsp:nvSpPr>
        <dsp:cNvPr id="0" name=""/>
        <dsp:cNvSpPr/>
      </dsp:nvSpPr>
      <dsp:spPr>
        <a:xfrm>
          <a:off x="1333806" y="2200931"/>
          <a:ext cx="1954928" cy="963612"/>
        </a:xfrm>
        <a:prstGeom prst="chevron">
          <a:avLst/>
        </a:prstGeom>
        <a:solidFill>
          <a:schemeClr val="accent4">
            <a:hueOff val="-2400000"/>
            <a:satOff val="-25716"/>
            <a:lumOff val="58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0" kern="1200" dirty="0"/>
            <a:t>Data transformation and conversion to parquet using Data flow</a:t>
          </a:r>
        </a:p>
      </dsp:txBody>
      <dsp:txXfrm>
        <a:off x="1815612" y="2200931"/>
        <a:ext cx="991316" cy="963612"/>
      </dsp:txXfrm>
    </dsp:sp>
    <dsp:sp modelId="{4C7B13BA-0D8F-4652-A027-FBCC4396BF9F}">
      <dsp:nvSpPr>
        <dsp:cNvPr id="0" name=""/>
        <dsp:cNvSpPr/>
      </dsp:nvSpPr>
      <dsp:spPr>
        <a:xfrm>
          <a:off x="3092040" y="2195400"/>
          <a:ext cx="3423377" cy="961550"/>
        </a:xfrm>
        <a:prstGeom prst="chevron">
          <a:avLst/>
        </a:prstGeom>
        <a:solidFill>
          <a:schemeClr val="accent4">
            <a:hueOff val="-4800000"/>
            <a:satOff val="-51432"/>
            <a:lumOff val="1176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Cleanup unnecessary files</a:t>
          </a:r>
        </a:p>
      </dsp:txBody>
      <dsp:txXfrm>
        <a:off x="3572815" y="2195400"/>
        <a:ext cx="2461827" cy="961550"/>
      </dsp:txXfrm>
    </dsp:sp>
    <dsp:sp modelId="{EEEA9D9F-3110-4C00-BCD7-F7B29D7B2138}">
      <dsp:nvSpPr>
        <dsp:cNvPr id="0" name=""/>
        <dsp:cNvSpPr/>
      </dsp:nvSpPr>
      <dsp:spPr>
        <a:xfrm>
          <a:off x="6373983" y="2227527"/>
          <a:ext cx="1752522" cy="963612"/>
        </a:xfrm>
        <a:prstGeom prst="chevron">
          <a:avLst/>
        </a:prstGeom>
        <a:solidFill>
          <a:schemeClr val="accent4">
            <a:hueOff val="-7200000"/>
            <a:satOff val="-77148"/>
            <a:lumOff val="1764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Create meta store</a:t>
          </a:r>
        </a:p>
      </dsp:txBody>
      <dsp:txXfrm>
        <a:off x="6855789" y="2227527"/>
        <a:ext cx="788910" cy="9636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EA451-23DE-4DDB-B7EB-DF8ECD6A0EE8}" type="datetimeFigureOut">
              <a:rPr lang="en-US" smtClean="0"/>
              <a:t>2/25/2020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155F69-F4E0-495A-8822-AA0C92D602C4}" type="slidenum">
              <a:rPr lang="en-US" smtClean="0"/>
              <a:t>‹#›</a:t>
            </a:fld>
            <a:endParaRPr lang="en-US"/>
          </a:p>
        </p:txBody>
      </p:sp>
    </p:spTree>
    <p:extLst>
      <p:ext uri="{BB962C8B-B14F-4D97-AF65-F5344CB8AC3E}">
        <p14:creationId xmlns:p14="http://schemas.microsoft.com/office/powerpoint/2010/main" val="667304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data-factory/concepts-data-flow-overvie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1.nyc.gov/site/tlc/about/tlc-trip-record-data.pag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155F69-F4E0-495A-8822-AA0C92D602C4}" type="slidenum">
              <a:rPr lang="en-US" smtClean="0"/>
              <a:t>2</a:t>
            </a:fld>
            <a:endParaRPr lang="en-US"/>
          </a:p>
        </p:txBody>
      </p:sp>
    </p:spTree>
    <p:extLst>
      <p:ext uri="{BB962C8B-B14F-4D97-AF65-F5344CB8AC3E}">
        <p14:creationId xmlns:p14="http://schemas.microsoft.com/office/powerpoint/2010/main" val="2824090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155F69-F4E0-495A-8822-AA0C92D602C4}" type="slidenum">
              <a:rPr lang="en-US" smtClean="0"/>
              <a:t>12</a:t>
            </a:fld>
            <a:endParaRPr lang="en-US"/>
          </a:p>
        </p:txBody>
      </p:sp>
    </p:spTree>
    <p:extLst>
      <p:ext uri="{BB962C8B-B14F-4D97-AF65-F5344CB8AC3E}">
        <p14:creationId xmlns:p14="http://schemas.microsoft.com/office/powerpoint/2010/main" val="1514568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155F69-F4E0-495A-8822-AA0C92D602C4}" type="slidenum">
              <a:rPr lang="en-US" smtClean="0"/>
              <a:t>13</a:t>
            </a:fld>
            <a:endParaRPr lang="en-US"/>
          </a:p>
        </p:txBody>
      </p:sp>
    </p:spTree>
    <p:extLst>
      <p:ext uri="{BB962C8B-B14F-4D97-AF65-F5344CB8AC3E}">
        <p14:creationId xmlns:p14="http://schemas.microsoft.com/office/powerpoint/2010/main" val="994850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155F69-F4E0-495A-8822-AA0C92D602C4}" type="slidenum">
              <a:rPr lang="en-US" smtClean="0"/>
              <a:t>15</a:t>
            </a:fld>
            <a:endParaRPr lang="en-US"/>
          </a:p>
        </p:txBody>
      </p:sp>
    </p:spTree>
    <p:extLst>
      <p:ext uri="{BB962C8B-B14F-4D97-AF65-F5344CB8AC3E}">
        <p14:creationId xmlns:p14="http://schemas.microsoft.com/office/powerpoint/2010/main" val="607970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155F69-F4E0-495A-8822-AA0C92D602C4}" type="slidenum">
              <a:rPr lang="en-US" smtClean="0"/>
              <a:t>18</a:t>
            </a:fld>
            <a:endParaRPr lang="en-US"/>
          </a:p>
        </p:txBody>
      </p:sp>
    </p:spTree>
    <p:extLst>
      <p:ext uri="{BB962C8B-B14F-4D97-AF65-F5344CB8AC3E}">
        <p14:creationId xmlns:p14="http://schemas.microsoft.com/office/powerpoint/2010/main" val="226959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https://docs.microsoft.com/en-us/azure/data-factory/concepts-data-flow-overview</a:t>
            </a:r>
            <a:endParaRPr lang="en-US" dirty="0"/>
          </a:p>
        </p:txBody>
      </p:sp>
      <p:sp>
        <p:nvSpPr>
          <p:cNvPr id="4" name="Slide Number Placeholder 3"/>
          <p:cNvSpPr>
            <a:spLocks noGrp="1"/>
          </p:cNvSpPr>
          <p:nvPr>
            <p:ph type="sldNum" sz="quarter" idx="5"/>
          </p:nvPr>
        </p:nvSpPr>
        <p:spPr/>
        <p:txBody>
          <a:bodyPr/>
          <a:lstStyle/>
          <a:p>
            <a:fld id="{FF155F69-F4E0-495A-8822-AA0C92D602C4}" type="slidenum">
              <a:rPr lang="en-US" smtClean="0"/>
              <a:t>19</a:t>
            </a:fld>
            <a:endParaRPr lang="en-US"/>
          </a:p>
        </p:txBody>
      </p:sp>
    </p:spTree>
    <p:extLst>
      <p:ext uri="{BB962C8B-B14F-4D97-AF65-F5344CB8AC3E}">
        <p14:creationId xmlns:p14="http://schemas.microsoft.com/office/powerpoint/2010/main" val="238317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 transformation, we would move the Parquet format raw zone to Parquet format in Curated zone. We would merge the reference data look up tables to the master data set so that it has the exact values. </a:t>
            </a:r>
          </a:p>
        </p:txBody>
      </p:sp>
      <p:sp>
        <p:nvSpPr>
          <p:cNvPr id="4" name="Slide Number Placeholder 3"/>
          <p:cNvSpPr>
            <a:spLocks noGrp="1"/>
          </p:cNvSpPr>
          <p:nvPr>
            <p:ph type="sldNum" sz="quarter" idx="5"/>
          </p:nvPr>
        </p:nvSpPr>
        <p:spPr/>
        <p:txBody>
          <a:bodyPr/>
          <a:lstStyle/>
          <a:p>
            <a:fld id="{FF155F69-F4E0-495A-8822-AA0C92D602C4}" type="slidenum">
              <a:rPr lang="en-US" smtClean="0"/>
              <a:t>20</a:t>
            </a:fld>
            <a:endParaRPr lang="en-US"/>
          </a:p>
        </p:txBody>
      </p:sp>
    </p:spTree>
    <p:extLst>
      <p:ext uri="{BB962C8B-B14F-4D97-AF65-F5344CB8AC3E}">
        <p14:creationId xmlns:p14="http://schemas.microsoft.com/office/powerpoint/2010/main" val="2332552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155F69-F4E0-495A-8822-AA0C92D602C4}" type="slidenum">
              <a:rPr lang="en-US" smtClean="0"/>
              <a:t>23</a:t>
            </a:fld>
            <a:endParaRPr lang="en-US"/>
          </a:p>
        </p:txBody>
      </p:sp>
    </p:spTree>
    <p:extLst>
      <p:ext uri="{BB962C8B-B14F-4D97-AF65-F5344CB8AC3E}">
        <p14:creationId xmlns:p14="http://schemas.microsoft.com/office/powerpoint/2010/main" val="25779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 transformation, we would move the Parquet format raw zone to Parquet format in Curated zone. We would merge the reference data look up tables to the master data set so that it has the exact values. </a:t>
            </a:r>
          </a:p>
        </p:txBody>
      </p:sp>
      <p:sp>
        <p:nvSpPr>
          <p:cNvPr id="4" name="Slide Number Placeholder 3"/>
          <p:cNvSpPr>
            <a:spLocks noGrp="1"/>
          </p:cNvSpPr>
          <p:nvPr>
            <p:ph type="sldNum" sz="quarter" idx="5"/>
          </p:nvPr>
        </p:nvSpPr>
        <p:spPr/>
        <p:txBody>
          <a:bodyPr/>
          <a:lstStyle/>
          <a:p>
            <a:fld id="{FF155F69-F4E0-495A-8822-AA0C92D602C4}" type="slidenum">
              <a:rPr lang="en-US" smtClean="0"/>
              <a:t>24</a:t>
            </a:fld>
            <a:endParaRPr lang="en-US"/>
          </a:p>
        </p:txBody>
      </p:sp>
    </p:spTree>
    <p:extLst>
      <p:ext uri="{BB962C8B-B14F-4D97-AF65-F5344CB8AC3E}">
        <p14:creationId xmlns:p14="http://schemas.microsoft.com/office/powerpoint/2010/main" val="1811864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155F69-F4E0-495A-8822-AA0C92D602C4}" type="slidenum">
              <a:rPr lang="en-US" smtClean="0"/>
              <a:t>25</a:t>
            </a:fld>
            <a:endParaRPr lang="en-US"/>
          </a:p>
        </p:txBody>
      </p:sp>
    </p:spTree>
    <p:extLst>
      <p:ext uri="{BB962C8B-B14F-4D97-AF65-F5344CB8AC3E}">
        <p14:creationId xmlns:p14="http://schemas.microsoft.com/office/powerpoint/2010/main" val="600114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KIll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2/25/2020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74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15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4 and 3 </a:t>
            </a:r>
          </a:p>
        </p:txBody>
      </p:sp>
      <p:sp>
        <p:nvSpPr>
          <p:cNvPr id="4" name="Slide Number Placeholder 3"/>
          <p:cNvSpPr>
            <a:spLocks noGrp="1"/>
          </p:cNvSpPr>
          <p:nvPr>
            <p:ph type="sldNum" sz="quarter" idx="5"/>
          </p:nvPr>
        </p:nvSpPr>
        <p:spPr/>
        <p:txBody>
          <a:bodyPr/>
          <a:lstStyle/>
          <a:p>
            <a:fld id="{FF155F69-F4E0-495A-8822-AA0C92D602C4}" type="slidenum">
              <a:rPr lang="en-US" smtClean="0"/>
              <a:t>4</a:t>
            </a:fld>
            <a:endParaRPr lang="en-US"/>
          </a:p>
        </p:txBody>
      </p:sp>
    </p:spTree>
    <p:extLst>
      <p:ext uri="{BB962C8B-B14F-4D97-AF65-F5344CB8AC3E}">
        <p14:creationId xmlns:p14="http://schemas.microsoft.com/office/powerpoint/2010/main" val="525779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r>
              <a:rPr lang="en-US" dirty="0"/>
              <a:t>Data source</a:t>
            </a:r>
          </a:p>
          <a:p>
            <a:endParaRPr lang="en-US" dirty="0"/>
          </a:p>
          <a:p>
            <a:r>
              <a:rPr lang="en-US" dirty="0">
                <a:hlinkClick r:id="rId3"/>
              </a:rPr>
              <a:t>https://www1.nyc.gov/site/tlc/about/tlc-trip-record-data.page</a:t>
            </a:r>
            <a:endParaRPr lang="en-US" dirty="0"/>
          </a:p>
          <a:p>
            <a:endParaRPr lang="en-US" dirty="0"/>
          </a:p>
        </p:txBody>
      </p:sp>
      <p:sp>
        <p:nvSpPr>
          <p:cNvPr id="4" name="Slide Number Placeholder 3"/>
          <p:cNvSpPr>
            <a:spLocks noGrp="1"/>
          </p:cNvSpPr>
          <p:nvPr>
            <p:ph type="sldNum" sz="quarter" idx="5"/>
          </p:nvPr>
        </p:nvSpPr>
        <p:spPr/>
        <p:txBody>
          <a:bodyPr/>
          <a:lstStyle/>
          <a:p>
            <a:fld id="{FF155F69-F4E0-495A-8822-AA0C92D602C4}" type="slidenum">
              <a:rPr lang="en-US" smtClean="0"/>
              <a:t>5</a:t>
            </a:fld>
            <a:endParaRPr lang="en-US"/>
          </a:p>
        </p:txBody>
      </p:sp>
    </p:spTree>
    <p:extLst>
      <p:ext uri="{BB962C8B-B14F-4D97-AF65-F5344CB8AC3E}">
        <p14:creationId xmlns:p14="http://schemas.microsoft.com/office/powerpoint/2010/main" val="4193993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Personas : </a:t>
            </a:r>
          </a:p>
          <a:p>
            <a:endParaRPr lang="en-US" dirty="0"/>
          </a:p>
          <a:p>
            <a:r>
              <a:rPr lang="en-US" dirty="0"/>
              <a:t>Taxi owner (fleet owner) </a:t>
            </a:r>
          </a:p>
          <a:p>
            <a:endParaRPr lang="en-US" dirty="0"/>
          </a:p>
          <a:p>
            <a:r>
              <a:rPr lang="en-US" dirty="0"/>
              <a:t>Waiting (airlines) example .. </a:t>
            </a:r>
          </a:p>
        </p:txBody>
      </p:sp>
      <p:sp>
        <p:nvSpPr>
          <p:cNvPr id="4" name="Slide Number Placeholder 3"/>
          <p:cNvSpPr>
            <a:spLocks noGrp="1"/>
          </p:cNvSpPr>
          <p:nvPr>
            <p:ph type="sldNum" sz="quarter" idx="5"/>
          </p:nvPr>
        </p:nvSpPr>
        <p:spPr/>
        <p:txBody>
          <a:bodyPr/>
          <a:lstStyle/>
          <a:p>
            <a:fld id="{FF155F69-F4E0-495A-8822-AA0C92D602C4}" type="slidenum">
              <a:rPr lang="en-US" smtClean="0"/>
              <a:t>6</a:t>
            </a:fld>
            <a:endParaRPr lang="en-US"/>
          </a:p>
        </p:txBody>
      </p:sp>
    </p:spTree>
    <p:extLst>
      <p:ext uri="{BB962C8B-B14F-4D97-AF65-F5344CB8AC3E}">
        <p14:creationId xmlns:p14="http://schemas.microsoft.com/office/powerpoint/2010/main" val="764060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155F69-F4E0-495A-8822-AA0C92D602C4}" type="slidenum">
              <a:rPr lang="en-US" smtClean="0"/>
              <a:t>8</a:t>
            </a:fld>
            <a:endParaRPr lang="en-US"/>
          </a:p>
        </p:txBody>
      </p:sp>
    </p:spTree>
    <p:extLst>
      <p:ext uri="{BB962C8B-B14F-4D97-AF65-F5344CB8AC3E}">
        <p14:creationId xmlns:p14="http://schemas.microsoft.com/office/powerpoint/2010/main" val="1275336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ingest </a:t>
            </a:r>
          </a:p>
        </p:txBody>
      </p:sp>
      <p:sp>
        <p:nvSpPr>
          <p:cNvPr id="4" name="Slide Number Placeholder 3"/>
          <p:cNvSpPr>
            <a:spLocks noGrp="1"/>
          </p:cNvSpPr>
          <p:nvPr>
            <p:ph type="sldNum" sz="quarter" idx="5"/>
          </p:nvPr>
        </p:nvSpPr>
        <p:spPr/>
        <p:txBody>
          <a:bodyPr/>
          <a:lstStyle/>
          <a:p>
            <a:fld id="{FF155F69-F4E0-495A-8822-AA0C92D602C4}" type="slidenum">
              <a:rPr lang="en-US" smtClean="0"/>
              <a:t>9</a:t>
            </a:fld>
            <a:endParaRPr lang="en-US"/>
          </a:p>
        </p:txBody>
      </p:sp>
    </p:spTree>
    <p:extLst>
      <p:ext uri="{BB962C8B-B14F-4D97-AF65-F5344CB8AC3E}">
        <p14:creationId xmlns:p14="http://schemas.microsoft.com/office/powerpoint/2010/main" val="131647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155F69-F4E0-495A-8822-AA0C92D602C4}" type="slidenum">
              <a:rPr lang="en-US" smtClean="0"/>
              <a:t>10</a:t>
            </a:fld>
            <a:endParaRPr lang="en-US"/>
          </a:p>
        </p:txBody>
      </p:sp>
    </p:spTree>
    <p:extLst>
      <p:ext uri="{BB962C8B-B14F-4D97-AF65-F5344CB8AC3E}">
        <p14:creationId xmlns:p14="http://schemas.microsoft.com/office/powerpoint/2010/main" val="1698648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Kill this</a:t>
            </a:r>
          </a:p>
        </p:txBody>
      </p:sp>
      <p:sp>
        <p:nvSpPr>
          <p:cNvPr id="4" name="Slide Number Placeholder 3"/>
          <p:cNvSpPr>
            <a:spLocks noGrp="1"/>
          </p:cNvSpPr>
          <p:nvPr>
            <p:ph type="sldNum" sz="quarter" idx="5"/>
          </p:nvPr>
        </p:nvSpPr>
        <p:spPr/>
        <p:txBody>
          <a:bodyPr/>
          <a:lstStyle/>
          <a:p>
            <a:fld id="{FF155F69-F4E0-495A-8822-AA0C92D602C4}" type="slidenum">
              <a:rPr lang="en-US" smtClean="0"/>
              <a:t>11</a:t>
            </a:fld>
            <a:endParaRPr lang="en-US"/>
          </a:p>
        </p:txBody>
      </p:sp>
    </p:spTree>
    <p:extLst>
      <p:ext uri="{BB962C8B-B14F-4D97-AF65-F5344CB8AC3E}">
        <p14:creationId xmlns:p14="http://schemas.microsoft.com/office/powerpoint/2010/main" val="2882410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73A2-95A3-4221-871E-1D75B1CE4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B67241-D688-4605-96F6-3D668BA8B0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46A8CA-8021-470B-8758-3A246170341D}"/>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5" name="Footer Placeholder 4">
            <a:extLst>
              <a:ext uri="{FF2B5EF4-FFF2-40B4-BE49-F238E27FC236}">
                <a16:creationId xmlns:a16="http://schemas.microsoft.com/office/drawing/2014/main" id="{91FC3354-DEFA-4EF6-A1DF-D3044A1B2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8C171-21D3-42A0-9DA6-A06D375052A9}"/>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182580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EB93-A34B-4989-AE0B-2ACCC61464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C67E6A-1C2C-460E-89BC-EE7CFA5BC0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A1653-0859-42CE-BB7E-A2F539F7CF41}"/>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5" name="Footer Placeholder 4">
            <a:extLst>
              <a:ext uri="{FF2B5EF4-FFF2-40B4-BE49-F238E27FC236}">
                <a16:creationId xmlns:a16="http://schemas.microsoft.com/office/drawing/2014/main" id="{3056373F-1608-4F03-8C24-E40A86837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D6420-4917-4B31-9443-AE18856CDD71}"/>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2352977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B1513-15A1-4033-B80E-422A6B683E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7D6CB4-670C-4D9B-A168-2075400425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A3F71-CF56-4042-AC0D-EA918AC8FE9E}"/>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5" name="Footer Placeholder 4">
            <a:extLst>
              <a:ext uri="{FF2B5EF4-FFF2-40B4-BE49-F238E27FC236}">
                <a16:creationId xmlns:a16="http://schemas.microsoft.com/office/drawing/2014/main" id="{C1A39B5C-6A0D-4347-B13A-11CCDAEEA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D4B16-CA6A-448A-9F2D-97CACAB34F5C}"/>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1474247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1363409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297595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10191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321915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73533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7288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94050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45568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7D771-435D-495C-BBA0-22C69A5D5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690674-2C60-477D-B5DF-E32A3A97F3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4099D-ED54-4690-8486-D14BA19932AD}"/>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5" name="Footer Placeholder 4">
            <a:extLst>
              <a:ext uri="{FF2B5EF4-FFF2-40B4-BE49-F238E27FC236}">
                <a16:creationId xmlns:a16="http://schemas.microsoft.com/office/drawing/2014/main" id="{6F3C15E1-139A-419D-8C19-80372688D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70FFC-52C8-4C94-8E01-D0FBC038C44F}"/>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513263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212911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buClr>
                <a:schemeClr val="tx2"/>
              </a:buClr>
              <a:defRPr sz="3921"/>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78746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15218AB-A1E8-4C01-B6F4-9A7119F455C8}"/>
              </a:ext>
            </a:extLst>
          </p:cNvPr>
          <p:cNvSpPr>
            <a:spLocks noGrp="1"/>
          </p:cNvSpPr>
          <p:nvPr>
            <p:ph type="pic" sz="quarter" idx="11"/>
          </p:nvPr>
        </p:nvSpPr>
        <p:spPr>
          <a:xfrm>
            <a:off x="8594934" y="0"/>
            <a:ext cx="3597066" cy="6858000"/>
          </a:xfrm>
        </p:spPr>
        <p:txBody>
          <a:bodyPr/>
          <a:lstStyle/>
          <a:p>
            <a:endParaRPr lang="en-US"/>
          </a:p>
        </p:txBody>
      </p:sp>
      <p:sp>
        <p:nvSpPr>
          <p:cNvPr id="2" name="Title 1">
            <a:extLst>
              <a:ext uri="{FF2B5EF4-FFF2-40B4-BE49-F238E27FC236}">
                <a16:creationId xmlns:a16="http://schemas.microsoft.com/office/drawing/2014/main" id="{186BACEB-D884-413C-90B1-DD50769E2635}"/>
              </a:ext>
            </a:extLst>
          </p:cNvPr>
          <p:cNvSpPr>
            <a:spLocks noGrp="1"/>
          </p:cNvSpPr>
          <p:nvPr>
            <p:ph type="title"/>
          </p:nvPr>
        </p:nvSpPr>
        <p:spPr>
          <a:xfrm>
            <a:off x="269240" y="289511"/>
            <a:ext cx="7999549" cy="899665"/>
          </a:xfrm>
        </p:spPr>
        <p:txBody>
          <a:bodyPr/>
          <a:lstStyle>
            <a:lvl1pPr algn="l">
              <a:defRPr>
                <a:solidFill>
                  <a:schemeClr val="tx2"/>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D0C710CD-716E-4AC7-91A2-D6E5712F8698}"/>
              </a:ext>
            </a:extLst>
          </p:cNvPr>
          <p:cNvSpPr>
            <a:spLocks noGrp="1"/>
          </p:cNvSpPr>
          <p:nvPr>
            <p:ph type="body" sz="quarter" idx="10"/>
          </p:nvPr>
        </p:nvSpPr>
        <p:spPr>
          <a:xfrm>
            <a:off x="269240" y="1981824"/>
            <a:ext cx="7150463" cy="4301410"/>
          </a:xfrm>
        </p:spPr>
        <p:txBody>
          <a:bodyPr/>
          <a:lstStyle>
            <a:lvl1pPr marL="0" indent="0">
              <a:lnSpc>
                <a:spcPct val="100000"/>
              </a:lnSpc>
              <a:spcBef>
                <a:spcPts val="1200"/>
              </a:spcBef>
              <a:spcAft>
                <a:spcPts val="600"/>
              </a:spcAft>
              <a:buNone/>
              <a:defRPr sz="2000" b="0">
                <a:solidFill>
                  <a:schemeClr val="tx2"/>
                </a:solidFill>
                <a:latin typeface="Segoe UI Semilight" panose="020B0402040204020203" pitchFamily="34" charset="0"/>
                <a:cs typeface="Segoe UI Semilight" panose="020B0402040204020203" pitchFamily="34" charset="0"/>
              </a:defRPr>
            </a:lvl1pPr>
            <a:lvl2pPr marL="0" indent="0">
              <a:lnSpc>
                <a:spcPct val="100000"/>
              </a:lnSpc>
              <a:spcBef>
                <a:spcPts val="0"/>
              </a:spcBef>
              <a:spcAft>
                <a:spcPts val="800"/>
              </a:spcAft>
              <a:buNone/>
              <a:defRPr sz="1600"/>
            </a:lvl2pPr>
          </a:lstStyle>
          <a:p>
            <a:pPr lvl="0"/>
            <a:r>
              <a:rPr lang="en-US" dirty="0"/>
              <a:t>Edit Master text styles</a:t>
            </a:r>
          </a:p>
          <a:p>
            <a:pPr lvl="1"/>
            <a:r>
              <a:rPr lang="en-US" dirty="0"/>
              <a:t>Second level</a:t>
            </a:r>
          </a:p>
        </p:txBody>
      </p:sp>
      <p:sp>
        <p:nvSpPr>
          <p:cNvPr id="13" name="Text Placeholder 12">
            <a:extLst>
              <a:ext uri="{FF2B5EF4-FFF2-40B4-BE49-F238E27FC236}">
                <a16:creationId xmlns:a16="http://schemas.microsoft.com/office/drawing/2014/main" id="{4A6D5848-F51B-41DD-B7DF-7C0D145D200E}"/>
              </a:ext>
            </a:extLst>
          </p:cNvPr>
          <p:cNvSpPr>
            <a:spLocks noGrp="1"/>
          </p:cNvSpPr>
          <p:nvPr>
            <p:ph type="body" sz="quarter" idx="12"/>
          </p:nvPr>
        </p:nvSpPr>
        <p:spPr>
          <a:xfrm>
            <a:off x="8849031" y="5250564"/>
            <a:ext cx="3067664" cy="984885"/>
          </a:xfrm>
        </p:spPr>
        <p:txBody>
          <a:bodyPr anchor="b"/>
          <a:lstStyle>
            <a:lvl1pPr marL="0" indent="0">
              <a:lnSpc>
                <a:spcPct val="100000"/>
              </a:lnSpc>
              <a:spcAft>
                <a:spcPts val="2400"/>
              </a:spcAft>
              <a:buNone/>
              <a:defRPr sz="1800">
                <a:solidFill>
                  <a:schemeClr val="bg1"/>
                </a:solidFill>
                <a:latin typeface="Segoe UI Semilight" panose="020B0402040204020203" pitchFamily="34" charset="0"/>
                <a:cs typeface="Segoe UI Semilight" panose="020B0402040204020203" pitchFamily="34" charset="0"/>
              </a:defRPr>
            </a:lvl1pPr>
            <a:lvl2pPr marL="0" indent="0">
              <a:lnSpc>
                <a:spcPct val="100000"/>
              </a:lnSpc>
              <a:spcBef>
                <a:spcPts val="0"/>
              </a:spcBef>
              <a:buNone/>
              <a:defRPr sz="1400" b="0">
                <a:solidFill>
                  <a:schemeClr val="bg1"/>
                </a:solidFill>
              </a:defRPr>
            </a:lvl2pPr>
            <a:lvl3pPr marL="560241"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978834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llenges/Solutions">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3053E0-8D0F-4D36-B511-2037FA5D0901}"/>
              </a:ext>
            </a:extLst>
          </p:cNvPr>
          <p:cNvSpPr/>
          <p:nvPr userDrawn="1"/>
        </p:nvSpPr>
        <p:spPr bwMode="auto">
          <a:xfrm>
            <a:off x="8534400" y="0"/>
            <a:ext cx="3657600" cy="6858000"/>
          </a:xfrm>
          <a:prstGeom prst="rect">
            <a:avLst/>
          </a:prstGeom>
          <a:solidFill>
            <a:schemeClr val="tx2"/>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3814F6E7-B388-431D-9E2E-5AF7054181C6}"/>
              </a:ext>
            </a:extLst>
          </p:cNvPr>
          <p:cNvSpPr>
            <a:spLocks noGrp="1"/>
          </p:cNvSpPr>
          <p:nvPr>
            <p:ph type="title"/>
          </p:nvPr>
        </p:nvSpPr>
        <p:spPr>
          <a:xfrm>
            <a:off x="269241" y="289511"/>
            <a:ext cx="8023860" cy="1069988"/>
          </a:xfrm>
        </p:spPr>
        <p:txBody>
          <a:bodyPr/>
          <a:lstStyle>
            <a:lvl1pPr>
              <a:defRPr sz="3600" spc="0" baseline="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28873268-4E53-4252-B3FF-7A2B022B4842}"/>
              </a:ext>
            </a:extLst>
          </p:cNvPr>
          <p:cNvSpPr>
            <a:spLocks noGrp="1"/>
          </p:cNvSpPr>
          <p:nvPr>
            <p:ph type="body" sz="quarter" idx="10" hasCustomPrompt="1"/>
          </p:nvPr>
        </p:nvSpPr>
        <p:spPr>
          <a:xfrm>
            <a:off x="8919753" y="600165"/>
            <a:ext cx="3179718" cy="904863"/>
          </a:xfrm>
        </p:spPr>
        <p:txBody>
          <a:bodyPr/>
          <a:lstStyle>
            <a:lvl1pPr marL="0" indent="0">
              <a:buNone/>
              <a:defRPr sz="2600">
                <a:solidFill>
                  <a:schemeClr val="bg1"/>
                </a:solidFill>
              </a:defRPr>
            </a:lvl1pPr>
            <a:lvl2pPr marL="336145" indent="0">
              <a:buNone/>
              <a:defRPr sz="1400">
                <a:solidFill>
                  <a:schemeClr val="bg1"/>
                </a:solidFill>
              </a:defRPr>
            </a:lvl2pPr>
            <a:lvl3pPr marL="560241" indent="0">
              <a:buNone/>
              <a:defRPr sz="1200">
                <a:solidFill>
                  <a:schemeClr val="bg1"/>
                </a:solidFill>
              </a:defRPr>
            </a:lvl3pPr>
            <a:lvl4pPr marL="784338" indent="0">
              <a:buNone/>
              <a:defRPr sz="1100">
                <a:solidFill>
                  <a:schemeClr val="bg1"/>
                </a:solidFill>
              </a:defRPr>
            </a:lvl4pPr>
            <a:lvl5pPr marL="1008434" indent="0">
              <a:buNone/>
              <a:defRPr sz="1100">
                <a:solidFill>
                  <a:schemeClr val="bg1"/>
                </a:solidFill>
              </a:defRPr>
            </a:lvl5pPr>
          </a:lstStyle>
          <a:p>
            <a:pPr lvl="0"/>
            <a:r>
              <a:rPr lang="en-US" dirty="0"/>
              <a:t>Challenges/Solutions</a:t>
            </a:r>
          </a:p>
        </p:txBody>
      </p:sp>
    </p:spTree>
    <p:extLst>
      <p:ext uri="{BB962C8B-B14F-4D97-AF65-F5344CB8AC3E}">
        <p14:creationId xmlns:p14="http://schemas.microsoft.com/office/powerpoint/2010/main" val="186605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CF24BD5A-AC97-4B4F-821B-3B86CAD6747E}"/>
              </a:ext>
            </a:extLst>
          </p:cNvPr>
          <p:cNvSpPr txBox="1">
            <a:spLocks/>
          </p:cNvSpPr>
          <p:nvPr userDrawn="1"/>
        </p:nvSpPr>
        <p:spPr>
          <a:xfrm>
            <a:off x="0" y="0"/>
            <a:ext cx="5045601"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dirty="0">
              <a:solidFill>
                <a:srgbClr val="00BCF2"/>
              </a:solidFill>
              <a:latin typeface="Segoe UI Semilight"/>
            </a:endParaRPr>
          </a:p>
        </p:txBody>
      </p:sp>
      <p:sp>
        <p:nvSpPr>
          <p:cNvPr id="5" name="Title 4">
            <a:extLst>
              <a:ext uri="{FF2B5EF4-FFF2-40B4-BE49-F238E27FC236}">
                <a16:creationId xmlns:a16="http://schemas.microsoft.com/office/drawing/2014/main" id="{6057A23C-2063-44E9-A6AA-A76F5F4D0FED}"/>
              </a:ext>
            </a:extLst>
          </p:cNvPr>
          <p:cNvSpPr>
            <a:spLocks noGrp="1"/>
          </p:cNvSpPr>
          <p:nvPr>
            <p:ph type="title"/>
          </p:nvPr>
        </p:nvSpPr>
        <p:spPr>
          <a:xfrm>
            <a:off x="269240" y="2502939"/>
            <a:ext cx="4620261" cy="899665"/>
          </a:xfrm>
        </p:spPr>
        <p:txBody>
          <a:bodyPr/>
          <a:lstStyle>
            <a:lvl1pPr>
              <a:defRPr sz="3600" spc="0" baseline="0">
                <a:solidFill>
                  <a:schemeClr val="bg1"/>
                </a:solidFill>
                <a:latin typeface="+mj-lt"/>
                <a:cs typeface="Segoe UI Semibold" panose="020B0702040204020203"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8729E0ED-664F-4868-976E-6CC013CBDD57}"/>
              </a:ext>
            </a:extLst>
          </p:cNvPr>
          <p:cNvSpPr>
            <a:spLocks noGrp="1"/>
          </p:cNvSpPr>
          <p:nvPr>
            <p:ph type="body" sz="quarter" idx="10"/>
          </p:nvPr>
        </p:nvSpPr>
        <p:spPr>
          <a:xfrm>
            <a:off x="5580882" y="2076640"/>
            <a:ext cx="6037343" cy="2154436"/>
          </a:xfrm>
          <a:noFill/>
        </p:spPr>
        <p:txBody>
          <a:bodyPr wrap="square" lIns="182880" tIns="146304" rIns="182880" bIns="146304" rtlCol="0" anchor="ctr">
            <a:spAutoFit/>
          </a:bodyPr>
          <a:lstStyle>
            <a:lvl1pPr>
              <a:defRPr kumimoji="0" lang="en-US" sz="2400" b="0" i="0" u="none" strike="noStrike" cap="none" normalizeH="0" smtClean="0">
                <a:ln>
                  <a:noFill/>
                </a:ln>
                <a:gradFill>
                  <a:gsLst>
                    <a:gs pos="2917">
                      <a:srgbClr val="353535"/>
                    </a:gs>
                    <a:gs pos="30000">
                      <a:srgbClr val="353535"/>
                    </a:gs>
                  </a:gsLst>
                  <a:lin ang="5400000" scaled="0"/>
                </a:gradFill>
                <a:effectLst/>
                <a:uLnTx/>
                <a:uFillTx/>
                <a:latin typeface="Segoe UI Semilight" panose="020B0402040204020203" pitchFamily="34" charset="0"/>
                <a:cs typeface="Segoe UI Semilight" panose="020B0402040204020203" pitchFamily="34" charset="0"/>
              </a:defRPr>
            </a:lvl1pPr>
            <a:lvl2pPr>
              <a:defRPr lang="en-US" sz="1800"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indent="0" defTabSz="914400">
              <a:spcBef>
                <a:spcPts val="0"/>
              </a:spcBef>
              <a:spcAft>
                <a:spcPts val="2400"/>
              </a:spcAft>
              <a:buSzTx/>
              <a:buFontTx/>
              <a:buNone/>
            </a:pPr>
            <a:r>
              <a:rPr lang="en-US" dirty="0"/>
              <a:t>Edit Master text styles</a:t>
            </a:r>
          </a:p>
          <a:p>
            <a:pPr marL="457200" lvl="1" defTabSz="914400"/>
            <a:r>
              <a:rPr lang="en-US" dirty="0"/>
              <a:t>Second level</a:t>
            </a:r>
          </a:p>
          <a:p>
            <a:pPr marL="914400" lvl="2" defTabSz="914400"/>
            <a:r>
              <a:rPr lang="en-US" dirty="0"/>
              <a:t>Third level</a:t>
            </a:r>
          </a:p>
          <a:p>
            <a:pPr marL="1371600" lvl="3" defTabSz="914400"/>
            <a:r>
              <a:rPr lang="en-US" dirty="0"/>
              <a:t>Fourth level</a:t>
            </a:r>
          </a:p>
          <a:p>
            <a:pPr marL="1828800" lvl="4" defTabSz="914400"/>
            <a:r>
              <a:rPr lang="en-US" dirty="0"/>
              <a:t>Fifth level</a:t>
            </a:r>
          </a:p>
        </p:txBody>
      </p:sp>
    </p:spTree>
    <p:extLst>
      <p:ext uri="{BB962C8B-B14F-4D97-AF65-F5344CB8AC3E}">
        <p14:creationId xmlns:p14="http://schemas.microsoft.com/office/powerpoint/2010/main" val="321845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3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771322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76409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7D771-435D-495C-BBA0-22C69A5D5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690674-2C60-477D-B5DF-E32A3A97F3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4099D-ED54-4690-8486-D14BA19932AD}"/>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5" name="Footer Placeholder 4">
            <a:extLst>
              <a:ext uri="{FF2B5EF4-FFF2-40B4-BE49-F238E27FC236}">
                <a16:creationId xmlns:a16="http://schemas.microsoft.com/office/drawing/2014/main" id="{6F3C15E1-139A-419D-8C19-80372688D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70FFC-52C8-4C94-8E01-D0FBC038C44F}"/>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34416035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9441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BC8D7-6B2A-4D46-ACD0-F67AF78A0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C451B5-3A88-441E-8B3C-C7050438F4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CE0686-ED62-4B02-B95E-E1472688DC3E}"/>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5" name="Footer Placeholder 4">
            <a:extLst>
              <a:ext uri="{FF2B5EF4-FFF2-40B4-BE49-F238E27FC236}">
                <a16:creationId xmlns:a16="http://schemas.microsoft.com/office/drawing/2014/main" id="{85A6629F-4E20-4F86-AE48-C697BDF864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D7297-4885-4A29-BA44-54E733CE245C}"/>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28989132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06961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826448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668732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301637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4320121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582538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122599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346062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14727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797946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CF78-FBE4-4357-8462-C826A51B6A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62928F-4FDB-4157-83BE-FC95F8F5D0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21A3A-6DC7-4669-9598-605C344D0A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690B9B-CF28-4FFF-B4FD-42C9D9CB8599}"/>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6" name="Footer Placeholder 5">
            <a:extLst>
              <a:ext uri="{FF2B5EF4-FFF2-40B4-BE49-F238E27FC236}">
                <a16:creationId xmlns:a16="http://schemas.microsoft.com/office/drawing/2014/main" id="{0B82F568-DE7D-41FA-A05F-DA9EA74165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F8CE98-F4A5-4B4C-9963-49AC6FA646A5}"/>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32846396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90142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67700175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1045721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8928529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66270137"/>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40042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962984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1482678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5732879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4057833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22B9-F2EA-42DE-9D48-209C5AFB3E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D19EB-605B-46A2-A865-ECA6E2F3A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50330B-993B-409F-A75C-A75239B4F8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C118AD-C73C-482B-8D76-E177157A1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9D913-765D-4BDB-8844-07187DEFC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36C1A9-67E5-4C84-94A7-5BE4FDC0ADFE}"/>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8" name="Footer Placeholder 7">
            <a:extLst>
              <a:ext uri="{FF2B5EF4-FFF2-40B4-BE49-F238E27FC236}">
                <a16:creationId xmlns:a16="http://schemas.microsoft.com/office/drawing/2014/main" id="{16BC5FCE-F8A2-4B2D-AA17-101543602F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710F8A-D8E6-44C3-B0A0-0A2B4A0C6BBE}"/>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39042905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137617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223135489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8680022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779694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576730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38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68974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34656217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4543512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730558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3858D-1654-4FDE-9C6F-C05BF1D1D6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8CE0B1-6FE1-4079-AB29-0E6C675A0EA8}"/>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4" name="Footer Placeholder 3">
            <a:extLst>
              <a:ext uri="{FF2B5EF4-FFF2-40B4-BE49-F238E27FC236}">
                <a16:creationId xmlns:a16="http://schemas.microsoft.com/office/drawing/2014/main" id="{06371433-90C6-4C02-B234-1EA3711063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683762-8583-4186-B150-CA9B0F3E6C01}"/>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42483775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258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67132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41BF6D-E526-42D0-A3BB-DAF6DB82898B}"/>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3" name="Footer Placeholder 2">
            <a:extLst>
              <a:ext uri="{FF2B5EF4-FFF2-40B4-BE49-F238E27FC236}">
                <a16:creationId xmlns:a16="http://schemas.microsoft.com/office/drawing/2014/main" id="{6B7893F3-359C-4C18-B7EE-FC65D4E954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779F7A-2314-4EFF-86D8-1DD0A7C61673}"/>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353139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F7FE-5116-4E6B-AC1E-9EB92ED301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ACFC2C-B6A0-4E56-A513-67E3E88C2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A3D68B-3666-4355-B962-E40E3F5E0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EC76A7-4644-47AD-AC04-F7110979FA4C}"/>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6" name="Footer Placeholder 5">
            <a:extLst>
              <a:ext uri="{FF2B5EF4-FFF2-40B4-BE49-F238E27FC236}">
                <a16:creationId xmlns:a16="http://schemas.microsoft.com/office/drawing/2014/main" id="{1E8C1F61-5939-47EA-851D-2F676B0A66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0A4D9D-FD58-44C3-9235-7088514ADD04}"/>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90291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2EBC-8646-4EC5-982F-F833BC74F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A1BEBA-8786-425A-8F9F-CC1FAEC30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7C4A86-99C5-4C19-9AFA-86155A5C1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ACA14B-A1D4-4C90-90D3-558CAB1FA437}"/>
              </a:ext>
            </a:extLst>
          </p:cNvPr>
          <p:cNvSpPr>
            <a:spLocks noGrp="1"/>
          </p:cNvSpPr>
          <p:nvPr>
            <p:ph type="dt" sz="half" idx="10"/>
          </p:nvPr>
        </p:nvSpPr>
        <p:spPr/>
        <p:txBody>
          <a:bodyPr/>
          <a:lstStyle/>
          <a:p>
            <a:fld id="{41E01FEE-F93C-4CB4-B29E-B706A62FDED5}" type="datetimeFigureOut">
              <a:rPr lang="en-US" smtClean="0"/>
              <a:t>2/25/2020</a:t>
            </a:fld>
            <a:endParaRPr lang="en-US"/>
          </a:p>
        </p:txBody>
      </p:sp>
      <p:sp>
        <p:nvSpPr>
          <p:cNvPr id="6" name="Footer Placeholder 5">
            <a:extLst>
              <a:ext uri="{FF2B5EF4-FFF2-40B4-BE49-F238E27FC236}">
                <a16:creationId xmlns:a16="http://schemas.microsoft.com/office/drawing/2014/main" id="{B6955E34-18C8-48AF-8E0D-0F55874684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AED70-AC3B-45C6-BB09-DE53E95E1D05}"/>
              </a:ext>
            </a:extLst>
          </p:cNvPr>
          <p:cNvSpPr>
            <a:spLocks noGrp="1"/>
          </p:cNvSpPr>
          <p:nvPr>
            <p:ph type="sldNum" sz="quarter" idx="12"/>
          </p:nvPr>
        </p:nvSpPr>
        <p:spPr/>
        <p:txBody>
          <a:bodyPr/>
          <a:lstStyle/>
          <a:p>
            <a:fld id="{71BCF316-FC1F-46E1-A50E-2FD7338E174B}" type="slidenum">
              <a:rPr lang="en-US" smtClean="0"/>
              <a:t>‹#›</a:t>
            </a:fld>
            <a:endParaRPr lang="en-US"/>
          </a:p>
        </p:txBody>
      </p:sp>
    </p:spTree>
    <p:extLst>
      <p:ext uri="{BB962C8B-B14F-4D97-AF65-F5344CB8AC3E}">
        <p14:creationId xmlns:p14="http://schemas.microsoft.com/office/powerpoint/2010/main" val="85659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theme" Target="../theme/theme3.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image" Target="../media/image1.emf"/><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image" Target="../media/image4.png"/><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91CC14-A4D1-4A87-ADD6-46A72FD3D6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4B04E5-DA4E-4AAB-B2D3-EA634361C8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A54AD1-225E-492A-8CA7-A635FB6BF0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E01FEE-F93C-4CB4-B29E-B706A62FDED5}" type="datetimeFigureOut">
              <a:rPr lang="en-US" smtClean="0"/>
              <a:t>2/25/2020</a:t>
            </a:fld>
            <a:endParaRPr lang="en-US"/>
          </a:p>
        </p:txBody>
      </p:sp>
      <p:sp>
        <p:nvSpPr>
          <p:cNvPr id="5" name="Footer Placeholder 4">
            <a:extLst>
              <a:ext uri="{FF2B5EF4-FFF2-40B4-BE49-F238E27FC236}">
                <a16:creationId xmlns:a16="http://schemas.microsoft.com/office/drawing/2014/main" id="{7E1DDB10-77DB-4D64-9CF9-0094780A99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4735C9-42C6-4F8F-A822-F887592422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CF316-FC1F-46E1-A50E-2FD7338E174B}" type="slidenum">
              <a:rPr lang="en-US" smtClean="0"/>
              <a:t>‹#›</a:t>
            </a:fld>
            <a:endParaRPr lang="en-US"/>
          </a:p>
        </p:txBody>
      </p:sp>
    </p:spTree>
    <p:extLst>
      <p:ext uri="{BB962C8B-B14F-4D97-AF65-F5344CB8AC3E}">
        <p14:creationId xmlns:p14="http://schemas.microsoft.com/office/powerpoint/2010/main" val="1351077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516688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11"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15926957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0.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hyperlink" Target="https://s3.amazonaws.com/nyc-tlc/trip+data/green_tripdata_2016-12.csv" TargetMode="External"/><Relationship Id="rId13" Type="http://schemas.openxmlformats.org/officeDocument/2006/relationships/hyperlink" Target="https://dbdftest35sa.dfs.core.windows.net/nyctaxi/nyctaxi-staging/transactional-data/type=yellow/year=2016/month=02/green_tripdata_2016-02.csv" TargetMode="External"/><Relationship Id="rId18" Type="http://schemas.openxmlformats.org/officeDocument/2006/relationships/hyperlink" Target="https://dbdftest35sa.dfs.core.windows.net/nyctaxi/nyctaxi-staging/transactional-data/type=green/year=2017/month=01/green_tripdata_2016-02.csv" TargetMode="External"/><Relationship Id="rId3" Type="http://schemas.openxmlformats.org/officeDocument/2006/relationships/hyperlink" Target="https://s3.amazonaws.com/nyc-tlc/trip+data/yellow_tripdata_2016-01.csv" TargetMode="External"/><Relationship Id="rId7" Type="http://schemas.openxmlformats.org/officeDocument/2006/relationships/hyperlink" Target="https://s3.amazonaws.com/nyc-tlc/trip+data/yellow_tripdata_2016-12.csv" TargetMode="External"/><Relationship Id="rId12" Type="http://schemas.openxmlformats.org/officeDocument/2006/relationships/hyperlink" Target="https://dbdftest35sa.dfs.core.windows.net/nyctaxi/nyctaxi-staging/transactional-data/type=green/year=2016/month=01/green_tripdata_2016-01.csv" TargetMode="External"/><Relationship Id="rId17" Type="http://schemas.openxmlformats.org/officeDocument/2006/relationships/hyperlink" Target="https://dbdftest35sa.dfs.core.windows.net/nyctaxi/nyctaxi-staging/transactional-data/type=yellow/year=2017/month=01/green_tripdata_2016-02.csv" TargetMode="External"/><Relationship Id="rId2" Type="http://schemas.openxmlformats.org/officeDocument/2006/relationships/notesSlide" Target="../notesSlides/notesSlide11.xml"/><Relationship Id="rId16" Type="http://schemas.openxmlformats.org/officeDocument/2006/relationships/hyperlink" Target="https://dbdftest35sa.dfs.core.windows.net/nyctaxi/nyctaxi-staging/transactional-data/type=green/year=2016/month=12/green_tripdata_2016-02.csv" TargetMode="External"/><Relationship Id="rId1" Type="http://schemas.openxmlformats.org/officeDocument/2006/relationships/slideLayout" Target="../slideLayouts/slideLayout19.xml"/><Relationship Id="rId6" Type="http://schemas.openxmlformats.org/officeDocument/2006/relationships/hyperlink" Target="https://s3.amazonaws.com/nyc-tlc/trip+data/green_tripdata_2016-02.csv" TargetMode="External"/><Relationship Id="rId11" Type="http://schemas.openxmlformats.org/officeDocument/2006/relationships/hyperlink" Target="https://dbdftest35sa.dfs.core.windows.net/nyctaxi/nyctaxi-staging/transactional-data/type=yellow/year=2016/month=01/yellow_tripdata_2016-01.csv" TargetMode="External"/><Relationship Id="rId5" Type="http://schemas.openxmlformats.org/officeDocument/2006/relationships/hyperlink" Target="https://s3.amazonaws.com/nyc-tlc/trip+data/yellow_tripdata_2016-02.csv" TargetMode="External"/><Relationship Id="rId15" Type="http://schemas.openxmlformats.org/officeDocument/2006/relationships/hyperlink" Target="https://dbdftest35sa.dfs.core.windows.net/nyctaxi/nyctaxi-staging/transactional-data/type=yellow/year=2016/month=12/green_tripdata_2016-02.csv" TargetMode="External"/><Relationship Id="rId10" Type="http://schemas.openxmlformats.org/officeDocument/2006/relationships/hyperlink" Target="https://s3.amazonaws.com/nyc-tlc/trip+data/green_tripdata_2017-01.csv" TargetMode="External"/><Relationship Id="rId4" Type="http://schemas.openxmlformats.org/officeDocument/2006/relationships/hyperlink" Target="https://s3.amazonaws.com/nyc-tlc/trip+data/green_tripdata_2016-01.csv" TargetMode="External"/><Relationship Id="rId9" Type="http://schemas.openxmlformats.org/officeDocument/2006/relationships/hyperlink" Target="https://s3.amazonaws.com/nyc-tlc/trip+data/yellow_tripdata_2017-01.csv" TargetMode="External"/><Relationship Id="rId14" Type="http://schemas.openxmlformats.org/officeDocument/2006/relationships/hyperlink" Target="https://dbdftest35sa.dfs.core.windows.net/nyctaxi/nyctaxi-staging/transactional-data/type=green/year=2016/month=02/green_tripdata_2016-02.cs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8.png"/><Relationship Id="rId7" Type="http://schemas.openxmlformats.org/officeDocument/2006/relationships/diagramColors" Target="../diagrams/colors5.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hyperlink" Target="https://dbdftest35sa.dfs.core.windows.net/nyctaxi/nyctaxi-staging/transactional-data/type=yellow/year=2016/month=01/yellow_tripdata_2016-01.csv"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61.xml"/><Relationship Id="rId6" Type="http://schemas.microsoft.com/office/2007/relationships/hdphoto" Target="../media/hdphoto1.wdp"/><Relationship Id="rId5" Type="http://schemas.openxmlformats.org/officeDocument/2006/relationships/image" Target="../media/image57.png"/><Relationship Id="rId4" Type="http://schemas.openxmlformats.org/officeDocument/2006/relationships/image" Target="../media/image5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016F0E-67C0-47D9-A203-9D5C78708D50}"/>
              </a:ext>
            </a:extLst>
          </p:cNvPr>
          <p:cNvSpPr>
            <a:spLocks noGrp="1"/>
          </p:cNvSpPr>
          <p:nvPr>
            <p:ph type="ctrTitle"/>
          </p:nvPr>
        </p:nvSpPr>
        <p:spPr>
          <a:xfrm>
            <a:off x="477981" y="1122363"/>
            <a:ext cx="4023360" cy="3204134"/>
          </a:xfrm>
        </p:spPr>
        <p:txBody>
          <a:bodyPr anchor="b">
            <a:normAutofit/>
          </a:bodyPr>
          <a:lstStyle/>
          <a:p>
            <a:pPr algn="l"/>
            <a:r>
              <a:rPr lang="en-US" sz="4800" dirty="0"/>
              <a:t>Azure Big Data Analytics </a:t>
            </a:r>
          </a:p>
        </p:txBody>
      </p:sp>
      <p:sp>
        <p:nvSpPr>
          <p:cNvPr id="3" name="Subtitle 2">
            <a:extLst>
              <a:ext uri="{FF2B5EF4-FFF2-40B4-BE49-F238E27FC236}">
                <a16:creationId xmlns:a16="http://schemas.microsoft.com/office/drawing/2014/main" id="{9C33C740-3B77-4BC3-B3BA-55AA5BD7C64D}"/>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77" name="Rectangle 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532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9C28-25EA-43DA-B719-7CE5D364E0FE}"/>
              </a:ext>
            </a:extLst>
          </p:cNvPr>
          <p:cNvSpPr>
            <a:spLocks noGrp="1"/>
          </p:cNvSpPr>
          <p:nvPr>
            <p:ph type="title"/>
          </p:nvPr>
        </p:nvSpPr>
        <p:spPr>
          <a:xfrm>
            <a:off x="572087" y="295198"/>
            <a:ext cx="5790878" cy="497932"/>
          </a:xfrm>
        </p:spPr>
        <p:txBody>
          <a:bodyPr/>
          <a:lstStyle/>
          <a:p>
            <a:r>
              <a:rPr lang="en-US" dirty="0"/>
              <a:t>Data transformation </a:t>
            </a:r>
          </a:p>
        </p:txBody>
      </p:sp>
      <p:pic>
        <p:nvPicPr>
          <p:cNvPr id="4098" name="Picture 2" descr="Image result for single source of truth">
            <a:extLst>
              <a:ext uri="{FF2B5EF4-FFF2-40B4-BE49-F238E27FC236}">
                <a16:creationId xmlns:a16="http://schemas.microsoft.com/office/drawing/2014/main" id="{A4B5AE50-C30B-45F2-8415-8A0251955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566" y="4396517"/>
            <a:ext cx="2299505" cy="147934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sing-A-Schema-First-Design-As-Your-Single-Source-of-Truth">
            <a:extLst>
              <a:ext uri="{FF2B5EF4-FFF2-40B4-BE49-F238E27FC236}">
                <a16:creationId xmlns:a16="http://schemas.microsoft.com/office/drawing/2014/main" id="{F9D4DD74-4A72-4889-92C1-ED7F472A9A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6454"/>
          <a:stretch/>
        </p:blipFill>
        <p:spPr bwMode="auto">
          <a:xfrm>
            <a:off x="5911566" y="2839830"/>
            <a:ext cx="2548316" cy="140563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azure synapse">
            <a:extLst>
              <a:ext uri="{FF2B5EF4-FFF2-40B4-BE49-F238E27FC236}">
                <a16:creationId xmlns:a16="http://schemas.microsoft.com/office/drawing/2014/main" id="{D3DC7F0B-A7D1-4C4A-9A0F-FF392AB8AB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4988" y="2839830"/>
            <a:ext cx="1286664" cy="1426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C478A2-07CC-465C-9241-0FF731FF755A}"/>
              </a:ext>
            </a:extLst>
          </p:cNvPr>
          <p:cNvSpPr txBox="1"/>
          <p:nvPr/>
        </p:nvSpPr>
        <p:spPr>
          <a:xfrm>
            <a:off x="9086672" y="4803492"/>
            <a:ext cx="1614866"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a:t>
            </a:r>
          </a:p>
          <a:p>
            <a:pPr>
              <a:lnSpc>
                <a:spcPct val="90000"/>
              </a:lnSpc>
              <a:spcAft>
                <a:spcPts val="600"/>
              </a:spcAft>
            </a:pPr>
            <a:r>
              <a:rPr lang="en-US" sz="2400" dirty="0">
                <a:gradFill>
                  <a:gsLst>
                    <a:gs pos="2917">
                      <a:schemeClr val="tx1"/>
                    </a:gs>
                    <a:gs pos="30000">
                      <a:schemeClr val="tx1"/>
                    </a:gs>
                  </a:gsLst>
                  <a:lin ang="5400000" scaled="0"/>
                </a:gradFill>
              </a:rPr>
              <a:t>Machine </a:t>
            </a:r>
          </a:p>
          <a:p>
            <a:pPr>
              <a:lnSpc>
                <a:spcPct val="90000"/>
              </a:lnSpc>
              <a:spcAft>
                <a:spcPts val="600"/>
              </a:spcAft>
            </a:pPr>
            <a:r>
              <a:rPr lang="en-US" sz="2400" dirty="0">
                <a:gradFill>
                  <a:gsLst>
                    <a:gs pos="2917">
                      <a:schemeClr val="tx1"/>
                    </a:gs>
                    <a:gs pos="30000">
                      <a:schemeClr val="tx1"/>
                    </a:gs>
                  </a:gsLst>
                  <a:lin ang="5400000" scaled="0"/>
                </a:gradFill>
              </a:rPr>
              <a:t>learning</a:t>
            </a:r>
          </a:p>
        </p:txBody>
      </p:sp>
      <p:pic>
        <p:nvPicPr>
          <p:cNvPr id="4106" name="Picture 10" descr="Image result for yellow taxi">
            <a:extLst>
              <a:ext uri="{FF2B5EF4-FFF2-40B4-BE49-F238E27FC236}">
                <a16:creationId xmlns:a16="http://schemas.microsoft.com/office/drawing/2014/main" id="{49877A2B-AC81-45B9-BF18-41D9201F4B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35" y="2799819"/>
            <a:ext cx="2510745" cy="102927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elated image">
            <a:extLst>
              <a:ext uri="{FF2B5EF4-FFF2-40B4-BE49-F238E27FC236}">
                <a16:creationId xmlns:a16="http://schemas.microsoft.com/office/drawing/2014/main" id="{F0F8A8A5-49EB-4CF4-BA5C-45D8E438E3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878" y="4667496"/>
            <a:ext cx="1481318" cy="12291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E5E3C96-2468-45FA-9746-642AC4E5F03B}"/>
              </a:ext>
            </a:extLst>
          </p:cNvPr>
          <p:cNvSpPr txBox="1"/>
          <p:nvPr/>
        </p:nvSpPr>
        <p:spPr>
          <a:xfrm>
            <a:off x="2323627" y="3240462"/>
            <a:ext cx="1587614"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accent4">
                    <a:lumMod val="60000"/>
                    <a:lumOff val="40000"/>
                  </a:schemeClr>
                </a:solidFill>
              </a:rPr>
              <a:t>2009 - 2019</a:t>
            </a:r>
          </a:p>
        </p:txBody>
      </p:sp>
      <p:sp>
        <p:nvSpPr>
          <p:cNvPr id="11" name="TextBox 10">
            <a:extLst>
              <a:ext uri="{FF2B5EF4-FFF2-40B4-BE49-F238E27FC236}">
                <a16:creationId xmlns:a16="http://schemas.microsoft.com/office/drawing/2014/main" id="{89470F4F-4BE3-4A49-8C91-430B5BDB2D2C}"/>
              </a:ext>
            </a:extLst>
          </p:cNvPr>
          <p:cNvSpPr txBox="1"/>
          <p:nvPr/>
        </p:nvSpPr>
        <p:spPr>
          <a:xfrm>
            <a:off x="222253" y="6059262"/>
            <a:ext cx="159082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CSV Files</a:t>
            </a:r>
          </a:p>
        </p:txBody>
      </p:sp>
      <p:sp>
        <p:nvSpPr>
          <p:cNvPr id="12" name="TextBox 11">
            <a:extLst>
              <a:ext uri="{FF2B5EF4-FFF2-40B4-BE49-F238E27FC236}">
                <a16:creationId xmlns:a16="http://schemas.microsoft.com/office/drawing/2014/main" id="{E41E97DA-966C-42DD-97CB-D6B3B39B4AE1}"/>
              </a:ext>
            </a:extLst>
          </p:cNvPr>
          <p:cNvSpPr txBox="1"/>
          <p:nvPr/>
        </p:nvSpPr>
        <p:spPr>
          <a:xfrm>
            <a:off x="2383127" y="5282085"/>
            <a:ext cx="1587614"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accent4">
                    <a:lumMod val="60000"/>
                    <a:lumOff val="40000"/>
                  </a:schemeClr>
                </a:solidFill>
              </a:rPr>
              <a:t>2013 - 2019</a:t>
            </a:r>
          </a:p>
        </p:txBody>
      </p:sp>
      <p:sp>
        <p:nvSpPr>
          <p:cNvPr id="13" name="TextBox 12">
            <a:extLst>
              <a:ext uri="{FF2B5EF4-FFF2-40B4-BE49-F238E27FC236}">
                <a16:creationId xmlns:a16="http://schemas.microsoft.com/office/drawing/2014/main" id="{D84F4153-FE97-4043-890B-0C258FBC513D}"/>
              </a:ext>
            </a:extLst>
          </p:cNvPr>
          <p:cNvSpPr txBox="1"/>
          <p:nvPr/>
        </p:nvSpPr>
        <p:spPr>
          <a:xfrm>
            <a:off x="6171788" y="6026920"/>
            <a:ext cx="27168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Materialized view</a:t>
            </a:r>
          </a:p>
        </p:txBody>
      </p:sp>
      <p:sp>
        <p:nvSpPr>
          <p:cNvPr id="4" name="Rectangle 3">
            <a:extLst>
              <a:ext uri="{FF2B5EF4-FFF2-40B4-BE49-F238E27FC236}">
                <a16:creationId xmlns:a16="http://schemas.microsoft.com/office/drawing/2014/main" id="{1C4965CC-96A4-4373-8599-491993C9A5EF}"/>
              </a:ext>
            </a:extLst>
          </p:cNvPr>
          <p:cNvSpPr/>
          <p:nvPr/>
        </p:nvSpPr>
        <p:spPr>
          <a:xfrm>
            <a:off x="2105422" y="5986909"/>
            <a:ext cx="2724207" cy="667875"/>
          </a:xfrm>
          <a:prstGeom prst="rect">
            <a:avLst/>
          </a:prstGeom>
        </p:spPr>
        <p:txBody>
          <a:bodyPr wrap="none">
            <a:spAutoFit/>
          </a:bodyPr>
          <a:lstStyle/>
          <a:p>
            <a:pPr>
              <a:lnSpc>
                <a:spcPct val="90000"/>
              </a:lnSpc>
              <a:spcAft>
                <a:spcPts val="600"/>
              </a:spcAft>
            </a:pPr>
            <a:r>
              <a:rPr lang="en-US" dirty="0">
                <a:gradFill>
                  <a:gsLst>
                    <a:gs pos="2917">
                      <a:schemeClr val="tx1"/>
                    </a:gs>
                    <a:gs pos="30000">
                      <a:schemeClr val="tx1"/>
                    </a:gs>
                  </a:gsLst>
                  <a:lin ang="5400000" scaled="0"/>
                </a:gradFill>
              </a:rPr>
              <a:t>Different Schemas across</a:t>
            </a:r>
          </a:p>
          <a:p>
            <a:pPr>
              <a:lnSpc>
                <a:spcPct val="90000"/>
              </a:lnSpc>
              <a:spcAft>
                <a:spcPts val="600"/>
              </a:spcAft>
            </a:pPr>
            <a:r>
              <a:rPr lang="en-US" dirty="0">
                <a:gradFill>
                  <a:gsLst>
                    <a:gs pos="2917">
                      <a:schemeClr val="tx1"/>
                    </a:gs>
                    <a:gs pos="30000">
                      <a:schemeClr val="tx1"/>
                    </a:gs>
                  </a:gsLst>
                  <a:lin ang="5400000" scaled="0"/>
                </a:gradFill>
              </a:rPr>
              <a:t>Years and months</a:t>
            </a:r>
          </a:p>
        </p:txBody>
      </p:sp>
      <p:pic>
        <p:nvPicPr>
          <p:cNvPr id="4112" name="Picture 16" descr="Image result for power bi logo">
            <a:extLst>
              <a:ext uri="{FF2B5EF4-FFF2-40B4-BE49-F238E27FC236}">
                <a16:creationId xmlns:a16="http://schemas.microsoft.com/office/drawing/2014/main" id="{971440C6-7D5D-4BE7-9221-B652DE67ED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4031" y="3060050"/>
            <a:ext cx="1477969" cy="98561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3ADAB83-04FA-427B-8A41-EBDAFE8BADDE}"/>
              </a:ext>
            </a:extLst>
          </p:cNvPr>
          <p:cNvSpPr/>
          <p:nvPr/>
        </p:nvSpPr>
        <p:spPr bwMode="auto">
          <a:xfrm>
            <a:off x="8449185" y="3571095"/>
            <a:ext cx="733615" cy="295664"/>
          </a:xfrm>
          <a:prstGeom prst="rightArrow">
            <a:avLst/>
          </a:prstGeom>
          <a:solidFill>
            <a:srgbClr val="92D050"/>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C4214992-3E2F-4DC0-BEA7-B1003D92B779}"/>
              </a:ext>
            </a:extLst>
          </p:cNvPr>
          <p:cNvSpPr/>
          <p:nvPr/>
        </p:nvSpPr>
        <p:spPr bwMode="auto">
          <a:xfrm>
            <a:off x="4151401" y="3571095"/>
            <a:ext cx="978408" cy="484632"/>
          </a:xfrm>
          <a:prstGeom prst="rightArrow">
            <a:avLst/>
          </a:prstGeom>
          <a:solidFill>
            <a:srgbClr val="92D050"/>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4F624482-0750-48B8-BC6F-2EAEFB62C009}"/>
              </a:ext>
            </a:extLst>
          </p:cNvPr>
          <p:cNvSpPr/>
          <p:nvPr/>
        </p:nvSpPr>
        <p:spPr bwMode="auto">
          <a:xfrm>
            <a:off x="10319941" y="3542646"/>
            <a:ext cx="489204" cy="352563"/>
          </a:xfrm>
          <a:prstGeom prst="rightArrow">
            <a:avLst/>
          </a:prstGeom>
          <a:solidFill>
            <a:srgbClr val="92D050"/>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842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3C9E-835A-4D5A-AECA-66CC3DB33E52}"/>
              </a:ext>
            </a:extLst>
          </p:cNvPr>
          <p:cNvSpPr>
            <a:spLocks noGrp="1"/>
          </p:cNvSpPr>
          <p:nvPr>
            <p:ph type="title"/>
          </p:nvPr>
        </p:nvSpPr>
        <p:spPr/>
        <p:txBody>
          <a:bodyPr/>
          <a:lstStyle/>
          <a:p>
            <a:r>
              <a:rPr lang="en-US" dirty="0"/>
              <a:t>Data Processing steps</a:t>
            </a:r>
          </a:p>
        </p:txBody>
      </p:sp>
      <p:graphicFrame>
        <p:nvGraphicFramePr>
          <p:cNvPr id="4" name="Diagram 3">
            <a:extLst>
              <a:ext uri="{FF2B5EF4-FFF2-40B4-BE49-F238E27FC236}">
                <a16:creationId xmlns:a16="http://schemas.microsoft.com/office/drawing/2014/main" id="{F7364CD2-BC9D-43FB-96E1-4359DA69C564}"/>
              </a:ext>
            </a:extLst>
          </p:cNvPr>
          <p:cNvGraphicFramePr/>
          <p:nvPr>
            <p:extLst>
              <p:ext uri="{D42A27DB-BD31-4B8C-83A1-F6EECF244321}">
                <p14:modId xmlns:p14="http://schemas.microsoft.com/office/powerpoint/2010/main" val="2981340232"/>
              </p:ext>
            </p:extLst>
          </p:nvPr>
        </p:nvGraphicFramePr>
        <p:xfrm>
          <a:off x="1221772" y="365125"/>
          <a:ext cx="9414398" cy="5464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A0CE51E2-52F9-4E9C-96F2-AACE5B9C9D3F}"/>
              </a:ext>
            </a:extLst>
          </p:cNvPr>
          <p:cNvGraphicFramePr/>
          <p:nvPr>
            <p:extLst>
              <p:ext uri="{D42A27DB-BD31-4B8C-83A1-F6EECF244321}">
                <p14:modId xmlns:p14="http://schemas.microsoft.com/office/powerpoint/2010/main" val="310570845"/>
              </p:ext>
            </p:extLst>
          </p:nvPr>
        </p:nvGraphicFramePr>
        <p:xfrm>
          <a:off x="1122421" y="2325523"/>
          <a:ext cx="10116597"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3198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0">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mage result for data ingestion">
            <a:extLst>
              <a:ext uri="{FF2B5EF4-FFF2-40B4-BE49-F238E27FC236}">
                <a16:creationId xmlns:a16="http://schemas.microsoft.com/office/drawing/2014/main" id="{D0B09B7D-B572-4F5D-885A-94095E6BA29B}"/>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2467" b="12534"/>
          <a:stretch/>
        </p:blipFill>
        <p:spPr bwMode="auto">
          <a:xfrm>
            <a:off x="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F3DF6-04DD-412F-A8D8-74B07075B278}"/>
              </a:ext>
            </a:extLst>
          </p:cNvPr>
          <p:cNvSpPr>
            <a:spLocks noGrp="1"/>
          </p:cNvSpPr>
          <p:nvPr>
            <p:ph type="title"/>
          </p:nvPr>
        </p:nvSpPr>
        <p:spPr>
          <a:xfrm>
            <a:off x="5181962" y="4174110"/>
            <a:ext cx="7010018" cy="2288225"/>
          </a:xfrm>
        </p:spPr>
        <p:txBody>
          <a:bodyPr vert="horz" lIns="91440" tIns="45720" rIns="91440" bIns="45720" rtlCol="0" anchor="b">
            <a:normAutofit/>
          </a:bodyPr>
          <a:lstStyle/>
          <a:p>
            <a:r>
              <a:rPr lang="en-US" sz="6100" kern="1200" dirty="0">
                <a:solidFill>
                  <a:schemeClr val="tx1"/>
                </a:solidFill>
                <a:latin typeface="+mj-lt"/>
                <a:ea typeface="+mj-ea"/>
                <a:cs typeface="+mj-cs"/>
              </a:rPr>
              <a:t>Data Ingestion through Data Factory</a:t>
            </a:r>
          </a:p>
        </p:txBody>
      </p:sp>
      <p:sp>
        <p:nvSpPr>
          <p:cNvPr id="7173"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7170" name="Picture 2" descr="Image 1">
            <a:extLst>
              <a:ext uri="{FF2B5EF4-FFF2-40B4-BE49-F238E27FC236}">
                <a16:creationId xmlns:a16="http://schemas.microsoft.com/office/drawing/2014/main" id="{F12DC1DB-F2C8-497D-9FF2-7F56A0FE49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68" r="20699" b="4"/>
          <a:stretch/>
        </p:blipFill>
        <p:spPr bwMode="auto">
          <a:xfrm>
            <a:off x="4417620" y="2143641"/>
            <a:ext cx="2505693" cy="2213976"/>
          </a:xfrm>
          <a:custGeom>
            <a:avLst/>
            <a:gdLst>
              <a:gd name="connsiteX0" fmla="*/ 585760 w 2034550"/>
              <a:gd name="connsiteY0" fmla="*/ 0 h 1797684"/>
              <a:gd name="connsiteX1" fmla="*/ 1448790 w 2034550"/>
              <a:gd name="connsiteY1" fmla="*/ 0 h 1797684"/>
              <a:gd name="connsiteX2" fmla="*/ 1581134 w 2034550"/>
              <a:gd name="connsiteY2" fmla="*/ 77999 h 1797684"/>
              <a:gd name="connsiteX3" fmla="*/ 2013580 w 2034550"/>
              <a:gd name="connsiteY3" fmla="*/ 822701 h 1797684"/>
              <a:gd name="connsiteX4" fmla="*/ 2013580 w 2034550"/>
              <a:gd name="connsiteY4" fmla="*/ 974984 h 1797684"/>
              <a:gd name="connsiteX5" fmla="*/ 1581134 w 2034550"/>
              <a:gd name="connsiteY5" fmla="*/ 1719685 h 1797684"/>
              <a:gd name="connsiteX6" fmla="*/ 1448790 w 2034550"/>
              <a:gd name="connsiteY6" fmla="*/ 1797684 h 1797684"/>
              <a:gd name="connsiteX7" fmla="*/ 585760 w 2034550"/>
              <a:gd name="connsiteY7" fmla="*/ 1797684 h 1797684"/>
              <a:gd name="connsiteX8" fmla="*/ 451553 w 2034550"/>
              <a:gd name="connsiteY8" fmla="*/ 1719685 h 1797684"/>
              <a:gd name="connsiteX9" fmla="*/ 20970 w 2034550"/>
              <a:gd name="connsiteY9" fmla="*/ 974984 h 1797684"/>
              <a:gd name="connsiteX10" fmla="*/ 20970 w 2034550"/>
              <a:gd name="connsiteY10" fmla="*/ 822701 h 1797684"/>
              <a:gd name="connsiteX11" fmla="*/ 451553 w 2034550"/>
              <a:gd name="connsiteY11" fmla="*/ 77999 h 1797684"/>
              <a:gd name="connsiteX12" fmla="*/ 585760 w 2034550"/>
              <a:gd name="connsiteY12" fmla="*/ 0 h 179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4550" h="1797684">
                <a:moveTo>
                  <a:pt x="585760" y="0"/>
                </a:moveTo>
                <a:cubicBezTo>
                  <a:pt x="585760" y="0"/>
                  <a:pt x="585760" y="0"/>
                  <a:pt x="1448790" y="0"/>
                </a:cubicBezTo>
                <a:cubicBezTo>
                  <a:pt x="1502846" y="0"/>
                  <a:pt x="1555038" y="29714"/>
                  <a:pt x="1581134" y="77999"/>
                </a:cubicBezTo>
                <a:cubicBezTo>
                  <a:pt x="1581134" y="77999"/>
                  <a:pt x="1581134" y="77999"/>
                  <a:pt x="2013580" y="822701"/>
                </a:cubicBezTo>
                <a:cubicBezTo>
                  <a:pt x="2041540" y="869128"/>
                  <a:pt x="2041540" y="928556"/>
                  <a:pt x="2013580" y="974984"/>
                </a:cubicBezTo>
                <a:cubicBezTo>
                  <a:pt x="2013580" y="974984"/>
                  <a:pt x="2013580" y="974984"/>
                  <a:pt x="1581134" y="1719685"/>
                </a:cubicBezTo>
                <a:cubicBezTo>
                  <a:pt x="1555038" y="1767970"/>
                  <a:pt x="1502846" y="1797684"/>
                  <a:pt x="1448790" y="1797684"/>
                </a:cubicBezTo>
                <a:cubicBezTo>
                  <a:pt x="1448790" y="1797684"/>
                  <a:pt x="1448790" y="1797684"/>
                  <a:pt x="585760" y="1797684"/>
                </a:cubicBezTo>
                <a:cubicBezTo>
                  <a:pt x="529841" y="1797684"/>
                  <a:pt x="479513" y="1767970"/>
                  <a:pt x="451553" y="1719685"/>
                </a:cubicBezTo>
                <a:cubicBezTo>
                  <a:pt x="451553" y="1719685"/>
                  <a:pt x="451553" y="1719685"/>
                  <a:pt x="20970" y="974984"/>
                </a:cubicBezTo>
                <a:cubicBezTo>
                  <a:pt x="-6990" y="928556"/>
                  <a:pt x="-6990" y="869128"/>
                  <a:pt x="20970" y="822701"/>
                </a:cubicBezTo>
                <a:cubicBezTo>
                  <a:pt x="20970" y="822701"/>
                  <a:pt x="20970" y="822701"/>
                  <a:pt x="451553" y="77999"/>
                </a:cubicBezTo>
                <a:cubicBezTo>
                  <a:pt x="479513" y="29714"/>
                  <a:pt x="529841" y="0"/>
                  <a:pt x="585760" y="0"/>
                </a:cubicBezTo>
                <a:close/>
              </a:path>
            </a:pathLst>
          </a:custGeom>
          <a:noFill/>
          <a:ln w="63500">
            <a:solidFill>
              <a:schemeClr val="tx1">
                <a:alpha val="80000"/>
              </a:schemeClr>
            </a:solidFill>
          </a:ln>
          <a:extLst>
            <a:ext uri="{909E8E84-426E-40DD-AFC4-6F175D3DCCD1}">
              <a14:hiddenFill xmlns:a14="http://schemas.microsoft.com/office/drawing/2010/main">
                <a:solidFill>
                  <a:srgbClr val="FFFFFF"/>
                </a:solidFill>
              </a14:hiddenFill>
            </a:ext>
          </a:extLst>
        </p:spPr>
      </p:pic>
      <p:sp>
        <p:nvSpPr>
          <p:cNvPr id="75"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0765784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05CA-B9BB-4C41-A798-48D6BD2C9C77}"/>
              </a:ext>
            </a:extLst>
          </p:cNvPr>
          <p:cNvSpPr>
            <a:spLocks noGrp="1"/>
          </p:cNvSpPr>
          <p:nvPr>
            <p:ph type="title"/>
          </p:nvPr>
        </p:nvSpPr>
        <p:spPr/>
        <p:txBody>
          <a:bodyPr/>
          <a:lstStyle/>
          <a:p>
            <a:r>
              <a:rPr lang="en-US" dirty="0"/>
              <a:t>Data Source and destination mapping</a:t>
            </a:r>
          </a:p>
        </p:txBody>
      </p:sp>
      <p:sp>
        <p:nvSpPr>
          <p:cNvPr id="4" name="Rectangle 3">
            <a:extLst>
              <a:ext uri="{FF2B5EF4-FFF2-40B4-BE49-F238E27FC236}">
                <a16:creationId xmlns:a16="http://schemas.microsoft.com/office/drawing/2014/main" id="{54A1D44D-E6F8-4B4E-BF8E-F4BB87FC4FA1}"/>
              </a:ext>
            </a:extLst>
          </p:cNvPr>
          <p:cNvSpPr/>
          <p:nvPr/>
        </p:nvSpPr>
        <p:spPr>
          <a:xfrm>
            <a:off x="99908" y="1055628"/>
            <a:ext cx="6096000" cy="400110"/>
          </a:xfrm>
          <a:prstGeom prst="rect">
            <a:avLst/>
          </a:prstGeom>
        </p:spPr>
        <p:txBody>
          <a:bodyPr>
            <a:spAutoFit/>
          </a:bodyPr>
          <a:lstStyle/>
          <a:p>
            <a:r>
              <a:rPr lang="en-US" sz="2000" dirty="0"/>
              <a:t>Source</a:t>
            </a:r>
          </a:p>
        </p:txBody>
      </p:sp>
      <p:sp>
        <p:nvSpPr>
          <p:cNvPr id="6" name="Rectangle 5">
            <a:extLst>
              <a:ext uri="{FF2B5EF4-FFF2-40B4-BE49-F238E27FC236}">
                <a16:creationId xmlns:a16="http://schemas.microsoft.com/office/drawing/2014/main" id="{60DCF97A-EF86-4E7B-956D-D26A438E9051}"/>
              </a:ext>
            </a:extLst>
          </p:cNvPr>
          <p:cNvSpPr/>
          <p:nvPr/>
        </p:nvSpPr>
        <p:spPr>
          <a:xfrm>
            <a:off x="99908" y="1722300"/>
            <a:ext cx="5996092" cy="5447645"/>
          </a:xfrm>
          <a:prstGeom prst="rect">
            <a:avLst/>
          </a:prstGeom>
        </p:spPr>
        <p:txBody>
          <a:bodyPr wrap="square">
            <a:spAutoFit/>
          </a:bodyPr>
          <a:lstStyle/>
          <a:p>
            <a:r>
              <a:rPr lang="en-US" sz="1200" dirty="0">
                <a:hlinkClick r:id="rId3"/>
              </a:rPr>
              <a:t>https://s3.amazonaws.com/nyc-tlc/trip+data/yellow_tripdata_2016-01.csv</a:t>
            </a:r>
            <a:endParaRPr lang="en-US" sz="1200" dirty="0"/>
          </a:p>
          <a:p>
            <a:endParaRPr lang="en-US" sz="1200" dirty="0"/>
          </a:p>
          <a:p>
            <a:endParaRPr lang="en-US" sz="1200" dirty="0">
              <a:hlinkClick r:id="rId4"/>
            </a:endParaRPr>
          </a:p>
          <a:p>
            <a:r>
              <a:rPr lang="en-US" sz="1200" dirty="0">
                <a:hlinkClick r:id="rId4"/>
              </a:rPr>
              <a:t>https://s3.amazonaws.com/nyc-tlc/trip+data/green_tripdata_2016-01.csv</a:t>
            </a:r>
            <a:endParaRPr lang="en-US" sz="1200" dirty="0"/>
          </a:p>
          <a:p>
            <a:endParaRPr lang="en-US" sz="1200" dirty="0"/>
          </a:p>
          <a:p>
            <a:endParaRPr lang="en-US" sz="1200" dirty="0">
              <a:hlinkClick r:id="rId5"/>
            </a:endParaRPr>
          </a:p>
          <a:p>
            <a:r>
              <a:rPr lang="en-US" sz="1200" dirty="0">
                <a:hlinkClick r:id="rId5"/>
              </a:rPr>
              <a:t>https://s3.amazonaws.com/nyc-tlc/trip+data/yellow_tripdata_2016-02.csv</a:t>
            </a:r>
            <a:endParaRPr lang="en-US" sz="1200" dirty="0"/>
          </a:p>
          <a:p>
            <a:endParaRPr lang="en-US" sz="1200" dirty="0"/>
          </a:p>
          <a:p>
            <a:endParaRPr lang="en-US" sz="1200" dirty="0">
              <a:hlinkClick r:id="rId6"/>
            </a:endParaRPr>
          </a:p>
          <a:p>
            <a:r>
              <a:rPr lang="en-US" sz="1200" dirty="0">
                <a:hlinkClick r:id="rId6"/>
              </a:rPr>
              <a:t>https://s3.amazonaws.com/nyc-tlc/trip+data/green_tripdata_2016-02.csv</a:t>
            </a:r>
            <a:endParaRPr lang="en-US" sz="1200" dirty="0"/>
          </a:p>
          <a:p>
            <a:endParaRPr lang="en-US" sz="1200" dirty="0"/>
          </a:p>
          <a:p>
            <a:endParaRPr lang="en-US" sz="1200" dirty="0"/>
          </a:p>
          <a:p>
            <a:r>
              <a:rPr lang="en-US" sz="1200" dirty="0"/>
              <a:t>…..</a:t>
            </a:r>
          </a:p>
          <a:p>
            <a:r>
              <a:rPr lang="en-US" sz="1200" dirty="0"/>
              <a:t>…..</a:t>
            </a:r>
          </a:p>
          <a:p>
            <a:endParaRPr lang="en-US" sz="1200" dirty="0"/>
          </a:p>
          <a:p>
            <a:endParaRPr lang="en-US" sz="1200" dirty="0"/>
          </a:p>
          <a:p>
            <a:r>
              <a:rPr lang="en-US" sz="1200" dirty="0">
                <a:hlinkClick r:id="rId7"/>
              </a:rPr>
              <a:t>https://s3.amazonaws.com/nyc-tlc/trip+data/yellow_tripdata_2016-12.csv</a:t>
            </a:r>
            <a:endParaRPr lang="en-US" sz="1200" dirty="0"/>
          </a:p>
          <a:p>
            <a:endParaRPr lang="en-US" sz="1200" dirty="0"/>
          </a:p>
          <a:p>
            <a:endParaRPr lang="en-US" sz="1200" dirty="0">
              <a:hlinkClick r:id="rId8"/>
            </a:endParaRPr>
          </a:p>
          <a:p>
            <a:r>
              <a:rPr lang="en-US" sz="1200" dirty="0">
                <a:hlinkClick r:id="rId8"/>
              </a:rPr>
              <a:t>https://s3.amazonaws.com/nyc-tlc/trip+data/green_tripdata_2016-12.csv</a:t>
            </a:r>
            <a:endParaRPr lang="en-US" sz="1200" dirty="0"/>
          </a:p>
          <a:p>
            <a:endParaRPr lang="en-US" sz="1200" dirty="0"/>
          </a:p>
          <a:p>
            <a:endParaRPr lang="en-US" sz="1200" dirty="0">
              <a:hlinkClick r:id="rId9"/>
            </a:endParaRPr>
          </a:p>
          <a:p>
            <a:r>
              <a:rPr lang="en-US" sz="1200" dirty="0">
                <a:hlinkClick r:id="rId9"/>
              </a:rPr>
              <a:t>https://s3.amazonaws.com/nyc-tlc/trip+data/yellow_tripdata_2017-01.csv</a:t>
            </a:r>
            <a:endParaRPr lang="en-US" sz="1200" dirty="0"/>
          </a:p>
          <a:p>
            <a:endParaRPr lang="en-US" sz="1200" dirty="0"/>
          </a:p>
          <a:p>
            <a:endParaRPr lang="en-US" sz="1200" dirty="0">
              <a:hlinkClick r:id="rId10"/>
            </a:endParaRPr>
          </a:p>
          <a:p>
            <a:r>
              <a:rPr lang="en-US" sz="1200" dirty="0">
                <a:hlinkClick r:id="rId10"/>
              </a:rPr>
              <a:t>https://s3.amazonaws.com/nyc-tlc/trip+data/green_tripdata_2017-01.csv</a:t>
            </a:r>
            <a:endParaRPr lang="en-US" sz="1200" dirty="0"/>
          </a:p>
          <a:p>
            <a:endParaRPr lang="en-US" sz="1200" dirty="0"/>
          </a:p>
          <a:p>
            <a:endParaRPr lang="en-US" sz="1200" dirty="0"/>
          </a:p>
          <a:p>
            <a:endParaRPr lang="en-US" sz="1200" dirty="0"/>
          </a:p>
        </p:txBody>
      </p:sp>
      <p:sp>
        <p:nvSpPr>
          <p:cNvPr id="7" name="Rectangle 6">
            <a:extLst>
              <a:ext uri="{FF2B5EF4-FFF2-40B4-BE49-F238E27FC236}">
                <a16:creationId xmlns:a16="http://schemas.microsoft.com/office/drawing/2014/main" id="{010C9592-5C1A-4D92-BA77-3514F6AA5F96}"/>
              </a:ext>
            </a:extLst>
          </p:cNvPr>
          <p:cNvSpPr/>
          <p:nvPr/>
        </p:nvSpPr>
        <p:spPr>
          <a:xfrm>
            <a:off x="5949244" y="1698635"/>
            <a:ext cx="6683023" cy="5632311"/>
          </a:xfrm>
          <a:prstGeom prst="rect">
            <a:avLst/>
          </a:prstGeom>
        </p:spPr>
        <p:txBody>
          <a:bodyPr wrap="square">
            <a:spAutoFit/>
          </a:bodyPr>
          <a:lstStyle/>
          <a:p>
            <a:r>
              <a:rPr lang="en-US" sz="1200" b="1" dirty="0">
                <a:solidFill>
                  <a:schemeClr val="accent4">
                    <a:lumMod val="60000"/>
                    <a:lumOff val="40000"/>
                  </a:schemeClr>
                </a:solidFill>
                <a:hlinkClick r:id="rId11">
                  <a:extLst>
                    <a:ext uri="{A12FA001-AC4F-418D-AE19-62706E023703}">
                      <ahyp:hlinkClr xmlns:ahyp="http://schemas.microsoft.com/office/drawing/2018/hyperlinkcolor" val="tx"/>
                    </a:ext>
                  </a:extLst>
                </a:hlinkClick>
              </a:rPr>
              <a:t>https://dbdftest35sa.dfs.core.windows.net/nyctaxi/nyctaxi-staging/transactional-data/type=yellow/year=2016/month=01/yellow_tripdata_2016-01.csv</a:t>
            </a:r>
            <a:endParaRPr lang="en-US" sz="1200" b="1" dirty="0">
              <a:solidFill>
                <a:schemeClr val="accent4">
                  <a:lumMod val="60000"/>
                  <a:lumOff val="40000"/>
                </a:schemeClr>
              </a:solidFill>
            </a:endParaRPr>
          </a:p>
          <a:p>
            <a:endParaRPr lang="en-US" sz="1200" b="1" dirty="0">
              <a:solidFill>
                <a:schemeClr val="accent4">
                  <a:lumMod val="60000"/>
                  <a:lumOff val="40000"/>
                </a:schemeClr>
              </a:solidFill>
            </a:endParaRPr>
          </a:p>
          <a:p>
            <a:r>
              <a:rPr lang="en-US" sz="1200" b="1" dirty="0">
                <a:solidFill>
                  <a:schemeClr val="accent4">
                    <a:lumMod val="60000"/>
                    <a:lumOff val="40000"/>
                  </a:schemeClr>
                </a:solidFill>
                <a:hlinkClick r:id="rId12">
                  <a:extLst>
                    <a:ext uri="{A12FA001-AC4F-418D-AE19-62706E023703}">
                      <ahyp:hlinkClr xmlns:ahyp="http://schemas.microsoft.com/office/drawing/2018/hyperlinkcolor" val="tx"/>
                    </a:ext>
                  </a:extLst>
                </a:hlinkClick>
              </a:rPr>
              <a:t>https://dbdftest35sa.dfs.core.windows.net/nyctaxi/nyctaxi-staging/transactional-data/type=green/year=2016/month=01/green_tripdata_2016-01.csv</a:t>
            </a:r>
            <a:endParaRPr lang="en-US" sz="1200" b="1" dirty="0">
              <a:solidFill>
                <a:schemeClr val="accent4">
                  <a:lumMod val="60000"/>
                  <a:lumOff val="40000"/>
                </a:schemeClr>
              </a:solidFill>
            </a:endParaRPr>
          </a:p>
          <a:p>
            <a:endParaRPr lang="en-US" sz="1200" b="1" dirty="0">
              <a:solidFill>
                <a:schemeClr val="accent4">
                  <a:lumMod val="60000"/>
                  <a:lumOff val="40000"/>
                </a:schemeClr>
              </a:solidFill>
            </a:endParaRPr>
          </a:p>
          <a:p>
            <a:r>
              <a:rPr lang="en-US" sz="1200" b="1" dirty="0">
                <a:solidFill>
                  <a:schemeClr val="accent4">
                    <a:lumMod val="60000"/>
                    <a:lumOff val="40000"/>
                  </a:schemeClr>
                </a:solidFill>
                <a:hlinkClick r:id="rId13">
                  <a:extLst>
                    <a:ext uri="{A12FA001-AC4F-418D-AE19-62706E023703}">
                      <ahyp:hlinkClr xmlns:ahyp="http://schemas.microsoft.com/office/drawing/2018/hyperlinkcolor" val="tx"/>
                    </a:ext>
                  </a:extLst>
                </a:hlinkClick>
              </a:rPr>
              <a:t>https://dbdftest35sa.dfs.core.windows.net/nyctaxi/nyctaxi-staging/transactional-data/type=yellow/year=2016/month=02/green_tripdata_2016-02.csv</a:t>
            </a:r>
            <a:endParaRPr lang="en-US" sz="1200" b="1" dirty="0">
              <a:solidFill>
                <a:schemeClr val="accent4">
                  <a:lumMod val="60000"/>
                  <a:lumOff val="40000"/>
                </a:schemeClr>
              </a:solidFill>
            </a:endParaRPr>
          </a:p>
          <a:p>
            <a:endParaRPr lang="en-US" sz="1200" b="1" dirty="0">
              <a:solidFill>
                <a:schemeClr val="accent4">
                  <a:lumMod val="60000"/>
                  <a:lumOff val="40000"/>
                </a:schemeClr>
              </a:solidFill>
            </a:endParaRPr>
          </a:p>
          <a:p>
            <a:r>
              <a:rPr lang="en-US" sz="1200" b="1" dirty="0">
                <a:solidFill>
                  <a:schemeClr val="accent4">
                    <a:lumMod val="60000"/>
                    <a:lumOff val="40000"/>
                  </a:schemeClr>
                </a:solidFill>
                <a:hlinkClick r:id="rId14">
                  <a:extLst>
                    <a:ext uri="{A12FA001-AC4F-418D-AE19-62706E023703}">
                      <ahyp:hlinkClr xmlns:ahyp="http://schemas.microsoft.com/office/drawing/2018/hyperlinkcolor" val="tx"/>
                    </a:ext>
                  </a:extLst>
                </a:hlinkClick>
              </a:rPr>
              <a:t>https://dbdftest35sa.dfs.core.windows.net/nyctaxi/nyctaxi-staging/transactional-data/type=green/year=2016/month=02/green_tripdata_2016-02.csv</a:t>
            </a:r>
            <a:endParaRPr lang="en-US" sz="1200" b="1" dirty="0">
              <a:solidFill>
                <a:schemeClr val="accent4">
                  <a:lumMod val="60000"/>
                  <a:lumOff val="40000"/>
                </a:schemeClr>
              </a:solidFill>
            </a:endParaRPr>
          </a:p>
          <a:p>
            <a:endParaRPr lang="en-US" sz="1200" b="1" dirty="0">
              <a:solidFill>
                <a:schemeClr val="accent4">
                  <a:lumMod val="60000"/>
                  <a:lumOff val="40000"/>
                </a:schemeClr>
              </a:solidFill>
            </a:endParaRPr>
          </a:p>
          <a:p>
            <a:r>
              <a:rPr lang="en-US" sz="1200" b="1" dirty="0">
                <a:solidFill>
                  <a:schemeClr val="accent4">
                    <a:lumMod val="60000"/>
                    <a:lumOff val="40000"/>
                  </a:schemeClr>
                </a:solidFill>
              </a:rPr>
              <a:t>…..</a:t>
            </a:r>
          </a:p>
          <a:p>
            <a:r>
              <a:rPr lang="en-US" sz="1200" b="1" dirty="0">
                <a:solidFill>
                  <a:schemeClr val="accent4">
                    <a:lumMod val="60000"/>
                    <a:lumOff val="40000"/>
                  </a:schemeClr>
                </a:solidFill>
              </a:rPr>
              <a:t>…..</a:t>
            </a:r>
          </a:p>
          <a:p>
            <a:endParaRPr lang="en-US" sz="1200" b="1" dirty="0">
              <a:solidFill>
                <a:schemeClr val="accent4">
                  <a:lumMod val="60000"/>
                  <a:lumOff val="40000"/>
                </a:schemeClr>
              </a:solidFill>
            </a:endParaRPr>
          </a:p>
          <a:p>
            <a:endParaRPr lang="en-US" sz="1200" b="1" dirty="0">
              <a:solidFill>
                <a:schemeClr val="accent4">
                  <a:lumMod val="60000"/>
                  <a:lumOff val="40000"/>
                </a:schemeClr>
              </a:solidFill>
            </a:endParaRPr>
          </a:p>
          <a:p>
            <a:r>
              <a:rPr lang="en-US" sz="1200" b="1" dirty="0">
                <a:solidFill>
                  <a:schemeClr val="accent4">
                    <a:lumMod val="60000"/>
                    <a:lumOff val="40000"/>
                  </a:schemeClr>
                </a:solidFill>
                <a:hlinkClick r:id="rId15">
                  <a:extLst>
                    <a:ext uri="{A12FA001-AC4F-418D-AE19-62706E023703}">
                      <ahyp:hlinkClr xmlns:ahyp="http://schemas.microsoft.com/office/drawing/2018/hyperlinkcolor" val="tx"/>
                    </a:ext>
                  </a:extLst>
                </a:hlinkClick>
              </a:rPr>
              <a:t>https://dbdftest35sa.dfs.core.windows.net/nyctaxi/nyctaxi-staging/transactional-data/type=yellow/year=2016/month=12/green_tripdata_2016-02.csv</a:t>
            </a:r>
            <a:endParaRPr lang="en-US" sz="1200" b="1" dirty="0">
              <a:solidFill>
                <a:schemeClr val="accent4">
                  <a:lumMod val="60000"/>
                  <a:lumOff val="40000"/>
                </a:schemeClr>
              </a:solidFill>
            </a:endParaRPr>
          </a:p>
          <a:p>
            <a:endParaRPr lang="en-US" sz="1200" b="1" dirty="0">
              <a:solidFill>
                <a:schemeClr val="accent4">
                  <a:lumMod val="60000"/>
                  <a:lumOff val="40000"/>
                </a:schemeClr>
              </a:solidFill>
            </a:endParaRPr>
          </a:p>
          <a:p>
            <a:r>
              <a:rPr lang="en-US" sz="1200" b="1" dirty="0">
                <a:solidFill>
                  <a:schemeClr val="accent4">
                    <a:lumMod val="60000"/>
                    <a:lumOff val="40000"/>
                  </a:schemeClr>
                </a:solidFill>
                <a:hlinkClick r:id="rId16">
                  <a:extLst>
                    <a:ext uri="{A12FA001-AC4F-418D-AE19-62706E023703}">
                      <ahyp:hlinkClr xmlns:ahyp="http://schemas.microsoft.com/office/drawing/2018/hyperlinkcolor" val="tx"/>
                    </a:ext>
                  </a:extLst>
                </a:hlinkClick>
              </a:rPr>
              <a:t>https://dbdftest35sa.dfs.core.windows.net/nyctaxi/nyctaxi-staging/transactional-data/type=green/year=2016/month=12/green_tripdata_2016-02.csv</a:t>
            </a:r>
            <a:endParaRPr lang="en-US" sz="1200" b="1" dirty="0">
              <a:solidFill>
                <a:schemeClr val="accent4">
                  <a:lumMod val="60000"/>
                  <a:lumOff val="40000"/>
                </a:schemeClr>
              </a:solidFill>
            </a:endParaRPr>
          </a:p>
          <a:p>
            <a:endParaRPr lang="en-US" sz="1200" b="1" dirty="0">
              <a:solidFill>
                <a:schemeClr val="accent4">
                  <a:lumMod val="60000"/>
                  <a:lumOff val="40000"/>
                </a:schemeClr>
              </a:solidFill>
            </a:endParaRPr>
          </a:p>
          <a:p>
            <a:r>
              <a:rPr lang="en-US" sz="1200" b="1" dirty="0">
                <a:solidFill>
                  <a:schemeClr val="accent4">
                    <a:lumMod val="60000"/>
                    <a:lumOff val="40000"/>
                  </a:schemeClr>
                </a:solidFill>
                <a:hlinkClick r:id="rId17">
                  <a:extLst>
                    <a:ext uri="{A12FA001-AC4F-418D-AE19-62706E023703}">
                      <ahyp:hlinkClr xmlns:ahyp="http://schemas.microsoft.com/office/drawing/2018/hyperlinkcolor" val="tx"/>
                    </a:ext>
                  </a:extLst>
                </a:hlinkClick>
              </a:rPr>
              <a:t>https://dbdftest35sa.dfs.core.windows.net/nyctaxi/nyctaxi-staging/transactional-data/type=yellow/year=2017/month=01/green_tripdata_2016-02.csv</a:t>
            </a:r>
            <a:endParaRPr lang="en-US" sz="1200" b="1" dirty="0">
              <a:solidFill>
                <a:schemeClr val="accent4">
                  <a:lumMod val="60000"/>
                  <a:lumOff val="40000"/>
                </a:schemeClr>
              </a:solidFill>
            </a:endParaRPr>
          </a:p>
          <a:p>
            <a:endParaRPr lang="en-US" sz="1200" b="1" dirty="0">
              <a:solidFill>
                <a:schemeClr val="accent4">
                  <a:lumMod val="60000"/>
                  <a:lumOff val="40000"/>
                </a:schemeClr>
              </a:solidFill>
            </a:endParaRPr>
          </a:p>
          <a:p>
            <a:r>
              <a:rPr lang="en-US" sz="1200" b="1" dirty="0">
                <a:solidFill>
                  <a:schemeClr val="accent4">
                    <a:lumMod val="60000"/>
                    <a:lumOff val="40000"/>
                  </a:schemeClr>
                </a:solidFill>
                <a:hlinkClick r:id="rId18">
                  <a:extLst>
                    <a:ext uri="{A12FA001-AC4F-418D-AE19-62706E023703}">
                      <ahyp:hlinkClr xmlns:ahyp="http://schemas.microsoft.com/office/drawing/2018/hyperlinkcolor" val="tx"/>
                    </a:ext>
                  </a:extLst>
                </a:hlinkClick>
              </a:rPr>
              <a:t>https://dbdftest35sa.dfs.core.windows.net/nyctaxi/nyctaxi-staging/transactional-data/type=green/year=2017/month=01/green_tripdata_2016-02.csv</a:t>
            </a:r>
            <a:endParaRPr lang="en-US" sz="1200" b="1" dirty="0">
              <a:solidFill>
                <a:schemeClr val="accent4">
                  <a:lumMod val="60000"/>
                  <a:lumOff val="40000"/>
                </a:schemeClr>
              </a:solidFill>
            </a:endParaRPr>
          </a:p>
          <a:p>
            <a:endParaRPr lang="en-US" sz="1200" dirty="0"/>
          </a:p>
          <a:p>
            <a:endParaRPr lang="en-US" sz="1200" dirty="0"/>
          </a:p>
          <a:p>
            <a:endParaRPr lang="en-US" sz="1200" dirty="0"/>
          </a:p>
        </p:txBody>
      </p:sp>
      <p:sp>
        <p:nvSpPr>
          <p:cNvPr id="8" name="Rectangle 7">
            <a:extLst>
              <a:ext uri="{FF2B5EF4-FFF2-40B4-BE49-F238E27FC236}">
                <a16:creationId xmlns:a16="http://schemas.microsoft.com/office/drawing/2014/main" id="{AAB1B9C6-7AB4-42C1-9B1C-05F7174190B0}"/>
              </a:ext>
            </a:extLst>
          </p:cNvPr>
          <p:cNvSpPr/>
          <p:nvPr/>
        </p:nvSpPr>
        <p:spPr>
          <a:xfrm>
            <a:off x="6536267" y="1189176"/>
            <a:ext cx="6096000" cy="369332"/>
          </a:xfrm>
          <a:prstGeom prst="rect">
            <a:avLst/>
          </a:prstGeom>
        </p:spPr>
        <p:txBody>
          <a:bodyPr>
            <a:spAutoFit/>
          </a:bodyPr>
          <a:lstStyle/>
          <a:p>
            <a:endParaRPr lang="en-US" dirty="0"/>
          </a:p>
        </p:txBody>
      </p:sp>
      <p:sp>
        <p:nvSpPr>
          <p:cNvPr id="9" name="Rectangle 8">
            <a:extLst>
              <a:ext uri="{FF2B5EF4-FFF2-40B4-BE49-F238E27FC236}">
                <a16:creationId xmlns:a16="http://schemas.microsoft.com/office/drawing/2014/main" id="{B280401A-7827-43C1-9824-9A813E754FF0}"/>
              </a:ext>
            </a:extLst>
          </p:cNvPr>
          <p:cNvSpPr/>
          <p:nvPr/>
        </p:nvSpPr>
        <p:spPr>
          <a:xfrm>
            <a:off x="6242755" y="1028407"/>
            <a:ext cx="6096000" cy="400110"/>
          </a:xfrm>
          <a:prstGeom prst="rect">
            <a:avLst/>
          </a:prstGeom>
        </p:spPr>
        <p:txBody>
          <a:bodyPr>
            <a:spAutoFit/>
          </a:bodyPr>
          <a:lstStyle/>
          <a:p>
            <a:r>
              <a:rPr lang="en-US" sz="2000" dirty="0"/>
              <a:t>Destination</a:t>
            </a:r>
          </a:p>
        </p:txBody>
      </p:sp>
      <p:sp>
        <p:nvSpPr>
          <p:cNvPr id="10" name="Arrow: Right 9">
            <a:extLst>
              <a:ext uri="{FF2B5EF4-FFF2-40B4-BE49-F238E27FC236}">
                <a16:creationId xmlns:a16="http://schemas.microsoft.com/office/drawing/2014/main" id="{FD5ED8D7-FD26-445B-BCD9-4E8C9D7611A0}"/>
              </a:ext>
            </a:extLst>
          </p:cNvPr>
          <p:cNvSpPr/>
          <p:nvPr/>
        </p:nvSpPr>
        <p:spPr bwMode="auto">
          <a:xfrm>
            <a:off x="4970836" y="3961490"/>
            <a:ext cx="978408" cy="484632"/>
          </a:xfrm>
          <a:prstGeom prst="rightArrow">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61201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F422E-D57B-4125-A03A-B913CBBDC378}"/>
              </a:ext>
            </a:extLst>
          </p:cNvPr>
          <p:cNvSpPr>
            <a:spLocks noGrp="1"/>
          </p:cNvSpPr>
          <p:nvPr>
            <p:ph type="title"/>
          </p:nvPr>
        </p:nvSpPr>
        <p:spPr/>
        <p:txBody>
          <a:bodyPr/>
          <a:lstStyle/>
          <a:p>
            <a:r>
              <a:rPr lang="en-US" dirty="0"/>
              <a:t>Demo </a:t>
            </a:r>
          </a:p>
        </p:txBody>
      </p:sp>
      <p:sp>
        <p:nvSpPr>
          <p:cNvPr id="3" name="TextBox 2">
            <a:extLst>
              <a:ext uri="{FF2B5EF4-FFF2-40B4-BE49-F238E27FC236}">
                <a16:creationId xmlns:a16="http://schemas.microsoft.com/office/drawing/2014/main" id="{9F4E6E32-5F81-4A2E-9463-D730AA1DF910}"/>
              </a:ext>
            </a:extLst>
          </p:cNvPr>
          <p:cNvSpPr txBox="1"/>
          <p:nvPr/>
        </p:nvSpPr>
        <p:spPr>
          <a:xfrm>
            <a:off x="598098" y="1460740"/>
            <a:ext cx="4669766"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 a new ADF</a:t>
            </a:r>
          </a:p>
          <a:p>
            <a:pPr>
              <a:lnSpc>
                <a:spcPct val="90000"/>
              </a:lnSpc>
              <a:spcAft>
                <a:spcPts val="600"/>
              </a:spcAft>
            </a:pPr>
            <a:r>
              <a:rPr lang="en-US" sz="2400" dirty="0">
                <a:gradFill>
                  <a:gsLst>
                    <a:gs pos="2917">
                      <a:schemeClr val="tx1"/>
                    </a:gs>
                    <a:gs pos="30000">
                      <a:schemeClr val="tx1"/>
                    </a:gs>
                  </a:gsLst>
                  <a:lin ang="5400000" scaled="0"/>
                </a:gradFill>
              </a:rPr>
              <a:t>Create a new pipe </a:t>
            </a:r>
          </a:p>
          <a:p>
            <a:pPr>
              <a:lnSpc>
                <a:spcPct val="90000"/>
              </a:lnSpc>
              <a:spcAft>
                <a:spcPts val="600"/>
              </a:spcAft>
            </a:pPr>
            <a:r>
              <a:rPr lang="en-US" sz="2400" dirty="0">
                <a:gradFill>
                  <a:gsLst>
                    <a:gs pos="2917">
                      <a:schemeClr val="tx1"/>
                    </a:gs>
                    <a:gs pos="30000">
                      <a:schemeClr val="tx1"/>
                    </a:gs>
                  </a:gsLst>
                  <a:lin ang="5400000" scaled="0"/>
                </a:gradFill>
              </a:rPr>
              <a:t>New dataset</a:t>
            </a:r>
          </a:p>
          <a:p>
            <a:pPr>
              <a:lnSpc>
                <a:spcPct val="90000"/>
              </a:lnSpc>
              <a:spcAft>
                <a:spcPts val="600"/>
              </a:spcAft>
            </a:pPr>
            <a:r>
              <a:rPr lang="en-US" sz="2400" dirty="0">
                <a:gradFill>
                  <a:gsLst>
                    <a:gs pos="2917">
                      <a:schemeClr val="tx1"/>
                    </a:gs>
                    <a:gs pos="30000">
                      <a:schemeClr val="tx1"/>
                    </a:gs>
                  </a:gsLst>
                  <a:lin ang="5400000" scaled="0"/>
                </a:gradFill>
              </a:rPr>
              <a:t>Show sample dataset </a:t>
            </a:r>
          </a:p>
          <a:p>
            <a:pPr>
              <a:lnSpc>
                <a:spcPct val="90000"/>
              </a:lnSpc>
              <a:spcAft>
                <a:spcPts val="600"/>
              </a:spcAft>
            </a:pPr>
            <a:r>
              <a:rPr lang="en-US" sz="2400" dirty="0">
                <a:gradFill>
                  <a:gsLst>
                    <a:gs pos="2917">
                      <a:schemeClr val="tx1"/>
                    </a:gs>
                    <a:gs pos="30000">
                      <a:schemeClr val="tx1"/>
                    </a:gs>
                  </a:gsLst>
                  <a:lin ang="5400000" scaled="0"/>
                </a:gradFill>
              </a:rPr>
              <a:t>Show finished product </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395485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Related image">
            <a:extLst>
              <a:ext uri="{FF2B5EF4-FFF2-40B4-BE49-F238E27FC236}">
                <a16:creationId xmlns:a16="http://schemas.microsoft.com/office/drawing/2014/main" id="{EEC5A680-7268-40F8-915A-3119B77D235E}"/>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1" b="29244"/>
          <a:stretch/>
        </p:blipFill>
        <p:spPr bwMode="auto">
          <a:xfrm>
            <a:off x="3132160" y="1021"/>
            <a:ext cx="9059839"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F3DF6-04DD-412F-A8D8-74B07075B278}"/>
              </a:ext>
            </a:extLst>
          </p:cNvPr>
          <p:cNvSpPr>
            <a:spLocks noGrp="1"/>
          </p:cNvSpPr>
          <p:nvPr>
            <p:ph type="title"/>
          </p:nvPr>
        </p:nvSpPr>
        <p:spPr>
          <a:xfrm>
            <a:off x="6556100" y="1099671"/>
            <a:ext cx="4972511" cy="3367554"/>
          </a:xfrm>
        </p:spPr>
        <p:txBody>
          <a:bodyPr vert="horz" lIns="91440" tIns="45720" rIns="91440" bIns="45720" rtlCol="0" anchor="b">
            <a:normAutofit/>
          </a:bodyPr>
          <a:lstStyle/>
          <a:p>
            <a:r>
              <a:rPr lang="en-US" sz="6600" kern="1200">
                <a:latin typeface="+mj-lt"/>
                <a:ea typeface="+mj-ea"/>
                <a:cs typeface="+mj-cs"/>
              </a:rPr>
              <a:t>Data Loading through Data Factory</a:t>
            </a:r>
          </a:p>
        </p:txBody>
      </p:sp>
      <p:sp>
        <p:nvSpPr>
          <p:cNvPr id="201" name="Freeform: Shape 200">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0" name="Picture 2" descr="Image 1">
            <a:extLst>
              <a:ext uri="{FF2B5EF4-FFF2-40B4-BE49-F238E27FC236}">
                <a16:creationId xmlns:a16="http://schemas.microsoft.com/office/drawing/2014/main" id="{F12DC1DB-F2C8-497D-9FF2-7F56A0FE49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58" r="28289"/>
          <a:stretch/>
        </p:blipFill>
        <p:spPr bwMode="auto">
          <a:xfrm>
            <a:off x="1" y="2"/>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629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F167F-02FD-416F-8509-805E741D8A07}"/>
              </a:ext>
            </a:extLst>
          </p:cNvPr>
          <p:cNvSpPr>
            <a:spLocks noGrp="1"/>
          </p:cNvSpPr>
          <p:nvPr>
            <p:ph type="title"/>
          </p:nvPr>
        </p:nvSpPr>
        <p:spPr/>
        <p:txBody>
          <a:bodyPr/>
          <a:lstStyle/>
          <a:p>
            <a:r>
              <a:rPr lang="en-US" dirty="0"/>
              <a:t>Demo</a:t>
            </a:r>
          </a:p>
        </p:txBody>
      </p:sp>
      <p:sp>
        <p:nvSpPr>
          <p:cNvPr id="3" name="Rectangle 2">
            <a:extLst>
              <a:ext uri="{FF2B5EF4-FFF2-40B4-BE49-F238E27FC236}">
                <a16:creationId xmlns:a16="http://schemas.microsoft.com/office/drawing/2014/main" id="{4119CE23-945E-495A-A2FE-3FBB2C42EFC9}"/>
              </a:ext>
            </a:extLst>
          </p:cNvPr>
          <p:cNvSpPr/>
          <p:nvPr/>
        </p:nvSpPr>
        <p:spPr>
          <a:xfrm>
            <a:off x="477328" y="1585686"/>
            <a:ext cx="6096000" cy="1320361"/>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Show data transformation pipeline</a:t>
            </a:r>
          </a:p>
          <a:p>
            <a:pPr>
              <a:lnSpc>
                <a:spcPct val="90000"/>
              </a:lnSpc>
              <a:spcAft>
                <a:spcPts val="600"/>
              </a:spcAft>
            </a:pPr>
            <a:r>
              <a:rPr lang="en-US" dirty="0">
                <a:gradFill>
                  <a:gsLst>
                    <a:gs pos="2917">
                      <a:schemeClr val="tx1"/>
                    </a:gs>
                    <a:gs pos="30000">
                      <a:schemeClr val="tx1"/>
                    </a:gs>
                  </a:gsLst>
                  <a:lin ang="5400000" scaled="0"/>
                </a:gradFill>
              </a:rPr>
              <a:t>Missing columns </a:t>
            </a:r>
          </a:p>
          <a:p>
            <a:pPr>
              <a:lnSpc>
                <a:spcPct val="90000"/>
              </a:lnSpc>
              <a:spcAft>
                <a:spcPts val="600"/>
              </a:spcAft>
            </a:pPr>
            <a:r>
              <a:rPr lang="en-US" dirty="0">
                <a:gradFill>
                  <a:gsLst>
                    <a:gs pos="2917">
                      <a:schemeClr val="tx1"/>
                    </a:gs>
                    <a:gs pos="30000">
                      <a:schemeClr val="tx1"/>
                    </a:gs>
                  </a:gsLst>
                  <a:lin ang="5400000" scaled="0"/>
                </a:gradFill>
              </a:rPr>
              <a:t>Renaming columns  </a:t>
            </a:r>
          </a:p>
          <a:p>
            <a:pPr>
              <a:lnSpc>
                <a:spcPct val="90000"/>
              </a:lnSpc>
              <a:spcAft>
                <a:spcPts val="600"/>
              </a:spcAft>
            </a:pP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162908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BC9A3-8286-4311-806A-F95A0B2A75F0}"/>
              </a:ext>
            </a:extLst>
          </p:cNvPr>
          <p:cNvSpPr>
            <a:spLocks noGrp="1"/>
          </p:cNvSpPr>
          <p:nvPr>
            <p:ph type="title"/>
          </p:nvPr>
        </p:nvSpPr>
        <p:spPr>
          <a:xfrm>
            <a:off x="269240" y="167162"/>
            <a:ext cx="11655840" cy="899665"/>
          </a:xfrm>
        </p:spPr>
        <p:txBody>
          <a:bodyPr/>
          <a:lstStyle/>
          <a:p>
            <a:r>
              <a:rPr lang="en-US" dirty="0"/>
              <a:t>Target Final Schema </a:t>
            </a:r>
          </a:p>
        </p:txBody>
      </p:sp>
      <p:pic>
        <p:nvPicPr>
          <p:cNvPr id="4" name="Picture 3">
            <a:extLst>
              <a:ext uri="{FF2B5EF4-FFF2-40B4-BE49-F238E27FC236}">
                <a16:creationId xmlns:a16="http://schemas.microsoft.com/office/drawing/2014/main" id="{E21CDF85-A2FD-4CE6-8006-E78A7B687815}"/>
              </a:ext>
            </a:extLst>
          </p:cNvPr>
          <p:cNvPicPr>
            <a:picLocks noChangeAspect="1"/>
          </p:cNvPicPr>
          <p:nvPr/>
        </p:nvPicPr>
        <p:blipFill>
          <a:blip r:embed="rId2"/>
          <a:stretch>
            <a:fillRect/>
          </a:stretch>
        </p:blipFill>
        <p:spPr>
          <a:xfrm>
            <a:off x="6476193" y="373487"/>
            <a:ext cx="5237413" cy="6111025"/>
          </a:xfrm>
          <a:prstGeom prst="rect">
            <a:avLst/>
          </a:prstGeom>
        </p:spPr>
      </p:pic>
    </p:spTree>
    <p:extLst>
      <p:ext uri="{BB962C8B-B14F-4D97-AF65-F5344CB8AC3E}">
        <p14:creationId xmlns:p14="http://schemas.microsoft.com/office/powerpoint/2010/main" val="26636580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113B-564B-4026-9698-08AF13C24934}"/>
              </a:ext>
            </a:extLst>
          </p:cNvPr>
          <p:cNvSpPr>
            <a:spLocks noGrp="1"/>
          </p:cNvSpPr>
          <p:nvPr>
            <p:ph type="title"/>
          </p:nvPr>
        </p:nvSpPr>
        <p:spPr/>
        <p:txBody>
          <a:bodyPr/>
          <a:lstStyle/>
          <a:p>
            <a:r>
              <a:rPr lang="en-US" dirty="0"/>
              <a:t>Data Loading Pipeline  -- Green Taxi</a:t>
            </a:r>
          </a:p>
        </p:txBody>
      </p:sp>
      <p:pic>
        <p:nvPicPr>
          <p:cNvPr id="3" name="Picture 2">
            <a:extLst>
              <a:ext uri="{FF2B5EF4-FFF2-40B4-BE49-F238E27FC236}">
                <a16:creationId xmlns:a16="http://schemas.microsoft.com/office/drawing/2014/main" id="{0039B9F9-94BE-4B71-9DB2-7A29E819F0E9}"/>
              </a:ext>
            </a:extLst>
          </p:cNvPr>
          <p:cNvPicPr>
            <a:picLocks noChangeAspect="1"/>
          </p:cNvPicPr>
          <p:nvPr/>
        </p:nvPicPr>
        <p:blipFill>
          <a:blip r:embed="rId3"/>
          <a:stretch>
            <a:fillRect/>
          </a:stretch>
        </p:blipFill>
        <p:spPr>
          <a:xfrm>
            <a:off x="269239" y="1646321"/>
            <a:ext cx="11448627" cy="1582302"/>
          </a:xfrm>
          <a:prstGeom prst="rect">
            <a:avLst/>
          </a:prstGeom>
        </p:spPr>
      </p:pic>
      <p:graphicFrame>
        <p:nvGraphicFramePr>
          <p:cNvPr id="4" name="Diagram 3">
            <a:extLst>
              <a:ext uri="{FF2B5EF4-FFF2-40B4-BE49-F238E27FC236}">
                <a16:creationId xmlns:a16="http://schemas.microsoft.com/office/drawing/2014/main" id="{16CFB11B-CE68-4ABE-8725-C2BB885652CD}"/>
              </a:ext>
            </a:extLst>
          </p:cNvPr>
          <p:cNvGraphicFramePr/>
          <p:nvPr>
            <p:extLst>
              <p:ext uri="{D42A27DB-BD31-4B8C-83A1-F6EECF244321}">
                <p14:modId xmlns:p14="http://schemas.microsoft.com/office/powerpoint/2010/main" val="1118575357"/>
              </p:ext>
            </p:extLst>
          </p:nvPr>
        </p:nvGraphicFramePr>
        <p:xfrm>
          <a:off x="3194756" y="1439333"/>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86146588-F16C-4185-B8C0-56712F499593}"/>
              </a:ext>
            </a:extLst>
          </p:cNvPr>
          <p:cNvSpPr/>
          <p:nvPr/>
        </p:nvSpPr>
        <p:spPr>
          <a:xfrm>
            <a:off x="146756" y="5368958"/>
            <a:ext cx="6096000" cy="600164"/>
          </a:xfrm>
          <a:prstGeom prst="rect">
            <a:avLst/>
          </a:prstGeom>
        </p:spPr>
        <p:txBody>
          <a:bodyPr>
            <a:spAutoFit/>
          </a:bodyPr>
          <a:lstStyle/>
          <a:p>
            <a:r>
              <a:rPr lang="en-US" sz="1100" b="1" dirty="0">
                <a:solidFill>
                  <a:schemeClr val="accent4">
                    <a:lumMod val="60000"/>
                    <a:lumOff val="40000"/>
                  </a:schemeClr>
                </a:solidFill>
                <a:hlinkClick r:id="rId9">
                  <a:extLst>
                    <a:ext uri="{A12FA001-AC4F-418D-AE19-62706E023703}">
                      <ahyp:hlinkClr xmlns:ahyp="http://schemas.microsoft.com/office/drawing/2018/hyperlinkcolor" val="tx"/>
                    </a:ext>
                  </a:extLst>
                </a:hlinkClick>
              </a:rPr>
              <a:t>https://dbdftest35sa.dfs.core.windows.net/nyctaxi/nyctaxi-staging/transactional-data/type=yellow/year=2016/month=01/yellow_tripdata_2016-01.csv</a:t>
            </a:r>
            <a:endParaRPr lang="en-US" sz="1100" b="1" dirty="0">
              <a:solidFill>
                <a:schemeClr val="accent4">
                  <a:lumMod val="60000"/>
                  <a:lumOff val="40000"/>
                </a:schemeClr>
              </a:solidFill>
            </a:endParaRPr>
          </a:p>
          <a:p>
            <a:endParaRPr lang="en-US" sz="11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07566FFC-CB9D-4537-AF9F-E2873A6DA31F}"/>
              </a:ext>
            </a:extLst>
          </p:cNvPr>
          <p:cNvSpPr txBox="1"/>
          <p:nvPr/>
        </p:nvSpPr>
        <p:spPr>
          <a:xfrm>
            <a:off x="1151467" y="4670621"/>
            <a:ext cx="225895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Staging Zone </a:t>
            </a:r>
          </a:p>
        </p:txBody>
      </p:sp>
      <p:sp>
        <p:nvSpPr>
          <p:cNvPr id="7" name="TextBox 6">
            <a:extLst>
              <a:ext uri="{FF2B5EF4-FFF2-40B4-BE49-F238E27FC236}">
                <a16:creationId xmlns:a16="http://schemas.microsoft.com/office/drawing/2014/main" id="{45A2E510-B69C-44AB-9A56-DFDDD883CFA5}"/>
              </a:ext>
            </a:extLst>
          </p:cNvPr>
          <p:cNvSpPr txBox="1"/>
          <p:nvPr/>
        </p:nvSpPr>
        <p:spPr>
          <a:xfrm>
            <a:off x="7668693" y="4790803"/>
            <a:ext cx="452330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Raw Zone</a:t>
            </a:r>
          </a:p>
        </p:txBody>
      </p:sp>
      <p:sp>
        <p:nvSpPr>
          <p:cNvPr id="8" name="Rectangle 7">
            <a:extLst>
              <a:ext uri="{FF2B5EF4-FFF2-40B4-BE49-F238E27FC236}">
                <a16:creationId xmlns:a16="http://schemas.microsoft.com/office/drawing/2014/main" id="{9AA26752-18EE-4DEC-9C5F-BAE845D7AEAB}"/>
              </a:ext>
            </a:extLst>
          </p:cNvPr>
          <p:cNvSpPr/>
          <p:nvPr/>
        </p:nvSpPr>
        <p:spPr>
          <a:xfrm>
            <a:off x="5949244" y="5282476"/>
            <a:ext cx="6096000" cy="1771254"/>
          </a:xfrm>
          <a:prstGeom prst="rect">
            <a:avLst/>
          </a:prstGeom>
        </p:spPr>
        <p:txBody>
          <a:bodyPr>
            <a:spAutoFit/>
          </a:bodyPr>
          <a:lstStyle/>
          <a:p>
            <a:pPr>
              <a:lnSpc>
                <a:spcPct val="90000"/>
              </a:lnSpc>
              <a:spcAft>
                <a:spcPts val="600"/>
              </a:spcAft>
            </a:pPr>
            <a:r>
              <a:rPr lang="en-US" sz="1100" dirty="0">
                <a:solidFill>
                  <a:srgbClr val="FFCCCC"/>
                </a:solidFill>
              </a:rPr>
              <a:t>https://dbdftest35sa.dfs.core.windows.net/nyctaxi/nyctaxi-raw-df/transactions/yellow-taxi/trip_year=2016/trip_month=1/part-00040-tid-9034811906829313682-12023b1c-bc59-4951-9d18-894acb269b3e-375-1.c000.parquet </a:t>
            </a:r>
          </a:p>
          <a:p>
            <a:pPr>
              <a:lnSpc>
                <a:spcPct val="90000"/>
              </a:lnSpc>
              <a:spcAft>
                <a:spcPts val="600"/>
              </a:spcAft>
            </a:pPr>
            <a:r>
              <a:rPr lang="en-US" sz="1100" dirty="0">
                <a:solidFill>
                  <a:srgbClr val="FFCCCC"/>
                </a:solidFill>
              </a:rPr>
              <a:t>…</a:t>
            </a:r>
          </a:p>
          <a:p>
            <a:pPr>
              <a:lnSpc>
                <a:spcPct val="90000"/>
              </a:lnSpc>
              <a:spcAft>
                <a:spcPts val="600"/>
              </a:spcAft>
            </a:pPr>
            <a:r>
              <a:rPr lang="en-US" sz="1100" dirty="0">
                <a:solidFill>
                  <a:srgbClr val="FFCCCC"/>
                </a:solidFill>
              </a:rPr>
              <a:t>…</a:t>
            </a:r>
          </a:p>
          <a:p>
            <a:pPr>
              <a:lnSpc>
                <a:spcPct val="90000"/>
              </a:lnSpc>
              <a:spcAft>
                <a:spcPts val="600"/>
              </a:spcAft>
            </a:pPr>
            <a:r>
              <a:rPr lang="en-US" sz="1100" dirty="0">
                <a:solidFill>
                  <a:srgbClr val="FFCCCC"/>
                </a:solidFill>
              </a:rPr>
              <a:t>https://dbdftest35sa.dfs.core.windows.net/nyctaxi/nyctaxi-raw-df/transactions/yellow-taxi/trip_year=2016/trip_month=1/part-00247-tid-9034811906829313682-12023b1c-bc59-4951-9d18-894acb269b3e-582-1.c000.parquet</a:t>
            </a:r>
          </a:p>
          <a:p>
            <a:pPr>
              <a:lnSpc>
                <a:spcPct val="90000"/>
              </a:lnSpc>
              <a:spcAft>
                <a:spcPts val="600"/>
              </a:spcAft>
            </a:pPr>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026925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9A12-E09D-4E6F-B7FE-67682DBE5315}"/>
              </a:ext>
            </a:extLst>
          </p:cNvPr>
          <p:cNvSpPr>
            <a:spLocks noGrp="1"/>
          </p:cNvSpPr>
          <p:nvPr>
            <p:ph type="title"/>
          </p:nvPr>
        </p:nvSpPr>
        <p:spPr/>
        <p:txBody>
          <a:bodyPr/>
          <a:lstStyle/>
          <a:p>
            <a:r>
              <a:rPr lang="en-US" dirty="0"/>
              <a:t>Data Loading Dataflow </a:t>
            </a:r>
          </a:p>
        </p:txBody>
      </p:sp>
      <p:pic>
        <p:nvPicPr>
          <p:cNvPr id="3" name="Picture 2">
            <a:extLst>
              <a:ext uri="{FF2B5EF4-FFF2-40B4-BE49-F238E27FC236}">
                <a16:creationId xmlns:a16="http://schemas.microsoft.com/office/drawing/2014/main" id="{4A47E3BE-543B-43AC-AEDF-AD6B0E967035}"/>
              </a:ext>
            </a:extLst>
          </p:cNvPr>
          <p:cNvPicPr>
            <a:picLocks noChangeAspect="1"/>
          </p:cNvPicPr>
          <p:nvPr/>
        </p:nvPicPr>
        <p:blipFill>
          <a:blip r:embed="rId3"/>
          <a:stretch>
            <a:fillRect/>
          </a:stretch>
        </p:blipFill>
        <p:spPr>
          <a:xfrm>
            <a:off x="437882" y="1608858"/>
            <a:ext cx="10498428" cy="4877935"/>
          </a:xfrm>
          <a:prstGeom prst="rect">
            <a:avLst/>
          </a:prstGeom>
        </p:spPr>
      </p:pic>
    </p:spTree>
    <p:extLst>
      <p:ext uri="{BB962C8B-B14F-4D97-AF65-F5344CB8AC3E}">
        <p14:creationId xmlns:p14="http://schemas.microsoft.com/office/powerpoint/2010/main" val="40241382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27E5B-FDE8-4860-B276-099888469980}"/>
              </a:ext>
            </a:extLst>
          </p:cNvPr>
          <p:cNvSpPr>
            <a:spLocks noGrp="1"/>
          </p:cNvSpPr>
          <p:nvPr>
            <p:ph type="title"/>
          </p:nvPr>
        </p:nvSpPr>
        <p:spPr/>
        <p:txBody>
          <a:bodyPr/>
          <a:lstStyle/>
          <a:p>
            <a:r>
              <a:rPr lang="en-US" dirty="0"/>
              <a:t>Intro to data analytics story</a:t>
            </a:r>
          </a:p>
        </p:txBody>
      </p:sp>
    </p:spTree>
    <p:extLst>
      <p:ext uri="{BB962C8B-B14F-4D97-AF65-F5344CB8AC3E}">
        <p14:creationId xmlns:p14="http://schemas.microsoft.com/office/powerpoint/2010/main" val="3439577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 name="Rectangle 255">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0" name="Picture 2" descr="Image 1">
            <a:extLst>
              <a:ext uri="{FF2B5EF4-FFF2-40B4-BE49-F238E27FC236}">
                <a16:creationId xmlns:a16="http://schemas.microsoft.com/office/drawing/2014/main" id="{F12DC1DB-F2C8-497D-9FF2-7F56A0FE49D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11472" r="-1" b="1147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Data Transformation">
            <a:extLst>
              <a:ext uri="{FF2B5EF4-FFF2-40B4-BE49-F238E27FC236}">
                <a16:creationId xmlns:a16="http://schemas.microsoft.com/office/drawing/2014/main" id="{6A059481-0D96-4BC8-B314-046039BA9E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540" r="-1" b="18826"/>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FF3DF6-04DD-412F-A8D8-74B07075B278}"/>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dirty="0">
                <a:solidFill>
                  <a:schemeClr val="bg1"/>
                </a:solidFill>
                <a:latin typeface="+mj-lt"/>
                <a:ea typeface="+mj-ea"/>
                <a:cs typeface="+mj-cs"/>
              </a:rPr>
              <a:t>Data Transformation through Data Factory</a:t>
            </a:r>
          </a:p>
        </p:txBody>
      </p:sp>
      <p:cxnSp>
        <p:nvCxnSpPr>
          <p:cNvPr id="258" name="Straight Connector 25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38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750-1198-4B9C-AE9D-9841208A5BFA}"/>
              </a:ext>
            </a:extLst>
          </p:cNvPr>
          <p:cNvSpPr>
            <a:spLocks noGrp="1"/>
          </p:cNvSpPr>
          <p:nvPr>
            <p:ph type="title"/>
          </p:nvPr>
        </p:nvSpPr>
        <p:spPr/>
        <p:txBody>
          <a:bodyPr/>
          <a:lstStyle/>
          <a:p>
            <a:r>
              <a:rPr lang="en-US" dirty="0"/>
              <a:t>Input Schema</a:t>
            </a:r>
          </a:p>
        </p:txBody>
      </p:sp>
      <p:pic>
        <p:nvPicPr>
          <p:cNvPr id="3" name="Picture 2">
            <a:extLst>
              <a:ext uri="{FF2B5EF4-FFF2-40B4-BE49-F238E27FC236}">
                <a16:creationId xmlns:a16="http://schemas.microsoft.com/office/drawing/2014/main" id="{3171333C-8F6A-44BB-87EF-0CEEC56A4D60}"/>
              </a:ext>
            </a:extLst>
          </p:cNvPr>
          <p:cNvPicPr>
            <a:picLocks noChangeAspect="1"/>
          </p:cNvPicPr>
          <p:nvPr/>
        </p:nvPicPr>
        <p:blipFill>
          <a:blip r:embed="rId2"/>
          <a:stretch>
            <a:fillRect/>
          </a:stretch>
        </p:blipFill>
        <p:spPr>
          <a:xfrm>
            <a:off x="717846" y="1302925"/>
            <a:ext cx="7575192" cy="5426888"/>
          </a:xfrm>
          <a:prstGeom prst="rect">
            <a:avLst/>
          </a:prstGeom>
        </p:spPr>
      </p:pic>
    </p:spTree>
    <p:extLst>
      <p:ext uri="{BB962C8B-B14F-4D97-AF65-F5344CB8AC3E}">
        <p14:creationId xmlns:p14="http://schemas.microsoft.com/office/powerpoint/2010/main" val="32557553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9153-C295-4FC9-AD35-250F5CDFB737}"/>
              </a:ext>
            </a:extLst>
          </p:cNvPr>
          <p:cNvSpPr>
            <a:spLocks noGrp="1"/>
          </p:cNvSpPr>
          <p:nvPr>
            <p:ph type="title"/>
          </p:nvPr>
        </p:nvSpPr>
        <p:spPr/>
        <p:txBody>
          <a:bodyPr/>
          <a:lstStyle/>
          <a:p>
            <a:r>
              <a:rPr lang="en-US" dirty="0"/>
              <a:t>Target Output </a:t>
            </a:r>
          </a:p>
        </p:txBody>
      </p:sp>
      <p:pic>
        <p:nvPicPr>
          <p:cNvPr id="3" name="Picture 2">
            <a:extLst>
              <a:ext uri="{FF2B5EF4-FFF2-40B4-BE49-F238E27FC236}">
                <a16:creationId xmlns:a16="http://schemas.microsoft.com/office/drawing/2014/main" id="{9044735B-C1AC-41DA-86CF-332422CA3CB5}"/>
              </a:ext>
            </a:extLst>
          </p:cNvPr>
          <p:cNvPicPr>
            <a:picLocks noChangeAspect="1"/>
          </p:cNvPicPr>
          <p:nvPr/>
        </p:nvPicPr>
        <p:blipFill>
          <a:blip r:embed="rId2"/>
          <a:stretch>
            <a:fillRect/>
          </a:stretch>
        </p:blipFill>
        <p:spPr>
          <a:xfrm>
            <a:off x="5878522" y="170916"/>
            <a:ext cx="6515168" cy="6687084"/>
          </a:xfrm>
          <a:prstGeom prst="rect">
            <a:avLst/>
          </a:prstGeom>
        </p:spPr>
      </p:pic>
    </p:spTree>
    <p:extLst>
      <p:ext uri="{BB962C8B-B14F-4D97-AF65-F5344CB8AC3E}">
        <p14:creationId xmlns:p14="http://schemas.microsoft.com/office/powerpoint/2010/main" val="11043286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2F5E-213F-44C7-BAEB-0DC662B6A817}"/>
              </a:ext>
            </a:extLst>
          </p:cNvPr>
          <p:cNvSpPr>
            <a:spLocks noGrp="1"/>
          </p:cNvSpPr>
          <p:nvPr>
            <p:ph type="title"/>
          </p:nvPr>
        </p:nvSpPr>
        <p:spPr/>
        <p:txBody>
          <a:bodyPr/>
          <a:lstStyle/>
          <a:p>
            <a:r>
              <a:rPr lang="en-US" dirty="0"/>
              <a:t>Data Transformation Pipeline </a:t>
            </a:r>
          </a:p>
        </p:txBody>
      </p:sp>
      <p:pic>
        <p:nvPicPr>
          <p:cNvPr id="3" name="Picture 2">
            <a:extLst>
              <a:ext uri="{FF2B5EF4-FFF2-40B4-BE49-F238E27FC236}">
                <a16:creationId xmlns:a16="http://schemas.microsoft.com/office/drawing/2014/main" id="{D3D94E63-4424-48E0-8F07-C141E698D395}"/>
              </a:ext>
            </a:extLst>
          </p:cNvPr>
          <p:cNvPicPr>
            <a:picLocks noChangeAspect="1"/>
          </p:cNvPicPr>
          <p:nvPr/>
        </p:nvPicPr>
        <p:blipFill>
          <a:blip r:embed="rId3"/>
          <a:stretch>
            <a:fillRect/>
          </a:stretch>
        </p:blipFill>
        <p:spPr>
          <a:xfrm>
            <a:off x="0" y="1189176"/>
            <a:ext cx="12192000" cy="1888360"/>
          </a:xfrm>
          <a:prstGeom prst="rect">
            <a:avLst/>
          </a:prstGeom>
        </p:spPr>
      </p:pic>
      <p:grpSp>
        <p:nvGrpSpPr>
          <p:cNvPr id="5" name="Group 4">
            <a:extLst>
              <a:ext uri="{FF2B5EF4-FFF2-40B4-BE49-F238E27FC236}">
                <a16:creationId xmlns:a16="http://schemas.microsoft.com/office/drawing/2014/main" id="{3A36785C-A886-404D-906F-25CA80FDFEA9}"/>
              </a:ext>
            </a:extLst>
          </p:cNvPr>
          <p:cNvGrpSpPr/>
          <p:nvPr/>
        </p:nvGrpSpPr>
        <p:grpSpPr>
          <a:xfrm>
            <a:off x="269240" y="3409568"/>
            <a:ext cx="1788331" cy="963612"/>
            <a:chOff x="0" y="2200931"/>
            <a:chExt cx="1716892" cy="963612"/>
          </a:xfrm>
        </p:grpSpPr>
        <p:sp>
          <p:nvSpPr>
            <p:cNvPr id="15" name="Arrow: Chevron 14">
              <a:extLst>
                <a:ext uri="{FF2B5EF4-FFF2-40B4-BE49-F238E27FC236}">
                  <a16:creationId xmlns:a16="http://schemas.microsoft.com/office/drawing/2014/main" id="{867415C1-7AFA-4652-9B83-1DCB8BCD6761}"/>
                </a:ext>
              </a:extLst>
            </p:cNvPr>
            <p:cNvSpPr/>
            <p:nvPr/>
          </p:nvSpPr>
          <p:spPr>
            <a:xfrm>
              <a:off x="0" y="2200931"/>
              <a:ext cx="1716892" cy="963612"/>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6" name="Arrow: Chevron 4">
              <a:extLst>
                <a:ext uri="{FF2B5EF4-FFF2-40B4-BE49-F238E27FC236}">
                  <a16:creationId xmlns:a16="http://schemas.microsoft.com/office/drawing/2014/main" id="{18AFD4DC-66F8-4D7F-A69E-758518A06F90}"/>
                </a:ext>
              </a:extLst>
            </p:cNvPr>
            <p:cNvSpPr txBox="1"/>
            <p:nvPr/>
          </p:nvSpPr>
          <p:spPr>
            <a:xfrm>
              <a:off x="481806" y="2200931"/>
              <a:ext cx="753280" cy="9636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marL="0" lvl="0" indent="0" algn="l" defTabSz="466725">
                <a:lnSpc>
                  <a:spcPct val="90000"/>
                </a:lnSpc>
                <a:spcBef>
                  <a:spcPct val="0"/>
                </a:spcBef>
                <a:spcAft>
                  <a:spcPct val="35000"/>
                </a:spcAft>
                <a:buNone/>
              </a:pPr>
              <a:r>
                <a:rPr lang="en-US" sz="1050" kern="1200" dirty="0"/>
                <a:t>Initial cleanup</a:t>
              </a:r>
            </a:p>
          </p:txBody>
        </p:sp>
      </p:grpSp>
      <p:grpSp>
        <p:nvGrpSpPr>
          <p:cNvPr id="6" name="Group 5">
            <a:extLst>
              <a:ext uri="{FF2B5EF4-FFF2-40B4-BE49-F238E27FC236}">
                <a16:creationId xmlns:a16="http://schemas.microsoft.com/office/drawing/2014/main" id="{ABDC96E8-5C7D-4228-864B-7BFA29C805A4}"/>
              </a:ext>
            </a:extLst>
          </p:cNvPr>
          <p:cNvGrpSpPr/>
          <p:nvPr/>
        </p:nvGrpSpPr>
        <p:grpSpPr>
          <a:xfrm>
            <a:off x="1892245" y="3394336"/>
            <a:ext cx="2036271" cy="976782"/>
            <a:chOff x="1333806" y="2187761"/>
            <a:chExt cx="1954928" cy="976782"/>
          </a:xfrm>
        </p:grpSpPr>
        <p:sp>
          <p:nvSpPr>
            <p:cNvPr id="13" name="Arrow: Chevron 12">
              <a:extLst>
                <a:ext uri="{FF2B5EF4-FFF2-40B4-BE49-F238E27FC236}">
                  <a16:creationId xmlns:a16="http://schemas.microsoft.com/office/drawing/2014/main" id="{F89E9E18-2EB5-4D07-9995-EFA92A9EC274}"/>
                </a:ext>
              </a:extLst>
            </p:cNvPr>
            <p:cNvSpPr/>
            <p:nvPr/>
          </p:nvSpPr>
          <p:spPr>
            <a:xfrm>
              <a:off x="1333806" y="2200931"/>
              <a:ext cx="1954928" cy="963612"/>
            </a:xfrm>
            <a:prstGeom prst="chevron">
              <a:avLst/>
            </a:prstGeom>
          </p:spPr>
          <p:style>
            <a:lnRef idx="2">
              <a:schemeClr val="lt1">
                <a:hueOff val="0"/>
                <a:satOff val="0"/>
                <a:lumOff val="0"/>
                <a:alphaOff val="0"/>
              </a:schemeClr>
            </a:lnRef>
            <a:fillRef idx="1">
              <a:schemeClr val="accent4">
                <a:hueOff val="-2400000"/>
                <a:satOff val="-25716"/>
                <a:lumOff val="5883"/>
                <a:alphaOff val="0"/>
              </a:schemeClr>
            </a:fillRef>
            <a:effectRef idx="0">
              <a:schemeClr val="accent4">
                <a:hueOff val="-2400000"/>
                <a:satOff val="-25716"/>
                <a:lumOff val="5883"/>
                <a:alphaOff val="0"/>
              </a:schemeClr>
            </a:effectRef>
            <a:fontRef idx="minor">
              <a:schemeClr val="lt1"/>
            </a:fontRef>
          </p:style>
        </p:sp>
        <p:sp>
          <p:nvSpPr>
            <p:cNvPr id="14" name="Arrow: Chevron 6">
              <a:extLst>
                <a:ext uri="{FF2B5EF4-FFF2-40B4-BE49-F238E27FC236}">
                  <a16:creationId xmlns:a16="http://schemas.microsoft.com/office/drawing/2014/main" id="{C0F36BE4-6701-45A4-8AEC-3F2FDA2A9D94}"/>
                </a:ext>
              </a:extLst>
            </p:cNvPr>
            <p:cNvSpPr txBox="1"/>
            <p:nvPr/>
          </p:nvSpPr>
          <p:spPr>
            <a:xfrm>
              <a:off x="1895220" y="2187761"/>
              <a:ext cx="991316" cy="9636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0" kern="1200" dirty="0"/>
                <a:t>Merge Reference Data</a:t>
              </a:r>
            </a:p>
          </p:txBody>
        </p:sp>
      </p:grpSp>
      <p:grpSp>
        <p:nvGrpSpPr>
          <p:cNvPr id="7" name="Group 6">
            <a:extLst>
              <a:ext uri="{FF2B5EF4-FFF2-40B4-BE49-F238E27FC236}">
                <a16:creationId xmlns:a16="http://schemas.microsoft.com/office/drawing/2014/main" id="{561C4F9A-7406-4CBA-A7E0-623C0790E471}"/>
              </a:ext>
            </a:extLst>
          </p:cNvPr>
          <p:cNvGrpSpPr/>
          <p:nvPr/>
        </p:nvGrpSpPr>
        <p:grpSpPr>
          <a:xfrm>
            <a:off x="4569566" y="3339891"/>
            <a:ext cx="6044311" cy="988146"/>
            <a:chOff x="3092040" y="2195400"/>
            <a:chExt cx="3423377" cy="988146"/>
          </a:xfrm>
        </p:grpSpPr>
        <p:sp>
          <p:nvSpPr>
            <p:cNvPr id="11" name="Arrow: Chevron 10">
              <a:extLst>
                <a:ext uri="{FF2B5EF4-FFF2-40B4-BE49-F238E27FC236}">
                  <a16:creationId xmlns:a16="http://schemas.microsoft.com/office/drawing/2014/main" id="{F99A01BE-7312-4163-87EC-1FFC55F7277F}"/>
                </a:ext>
              </a:extLst>
            </p:cNvPr>
            <p:cNvSpPr/>
            <p:nvPr/>
          </p:nvSpPr>
          <p:spPr>
            <a:xfrm>
              <a:off x="3092040" y="2195400"/>
              <a:ext cx="3423377" cy="961550"/>
            </a:xfrm>
            <a:prstGeom prst="chevron">
              <a:avLst/>
            </a:prstGeom>
          </p:spPr>
          <p:style>
            <a:lnRef idx="2">
              <a:schemeClr val="lt1">
                <a:hueOff val="0"/>
                <a:satOff val="0"/>
                <a:lumOff val="0"/>
                <a:alphaOff val="0"/>
              </a:schemeClr>
            </a:lnRef>
            <a:fillRef idx="1">
              <a:schemeClr val="accent4">
                <a:hueOff val="-4800000"/>
                <a:satOff val="-51432"/>
                <a:lumOff val="11765"/>
                <a:alphaOff val="0"/>
              </a:schemeClr>
            </a:fillRef>
            <a:effectRef idx="0">
              <a:schemeClr val="accent4">
                <a:hueOff val="-4800000"/>
                <a:satOff val="-51432"/>
                <a:lumOff val="11765"/>
                <a:alphaOff val="0"/>
              </a:schemeClr>
            </a:effectRef>
            <a:fontRef idx="minor">
              <a:schemeClr val="lt1"/>
            </a:fontRef>
          </p:style>
        </p:sp>
        <p:sp>
          <p:nvSpPr>
            <p:cNvPr id="12" name="Arrow: Chevron 8">
              <a:extLst>
                <a:ext uri="{FF2B5EF4-FFF2-40B4-BE49-F238E27FC236}">
                  <a16:creationId xmlns:a16="http://schemas.microsoft.com/office/drawing/2014/main" id="{7F92B35C-7FD4-4840-A64D-B3101302C989}"/>
                </a:ext>
              </a:extLst>
            </p:cNvPr>
            <p:cNvSpPr txBox="1"/>
            <p:nvPr/>
          </p:nvSpPr>
          <p:spPr>
            <a:xfrm>
              <a:off x="3624598" y="2221996"/>
              <a:ext cx="2461827" cy="961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Cleanup unnecessary files</a:t>
              </a:r>
            </a:p>
          </p:txBody>
        </p:sp>
      </p:grpSp>
      <p:grpSp>
        <p:nvGrpSpPr>
          <p:cNvPr id="8" name="Group 7">
            <a:extLst>
              <a:ext uri="{FF2B5EF4-FFF2-40B4-BE49-F238E27FC236}">
                <a16:creationId xmlns:a16="http://schemas.microsoft.com/office/drawing/2014/main" id="{E11791A8-924E-4277-934D-BB95573A1F69}"/>
              </a:ext>
            </a:extLst>
          </p:cNvPr>
          <p:cNvGrpSpPr/>
          <p:nvPr/>
        </p:nvGrpSpPr>
        <p:grpSpPr>
          <a:xfrm>
            <a:off x="10508185" y="3364425"/>
            <a:ext cx="1825442" cy="963612"/>
            <a:chOff x="6373983" y="2227527"/>
            <a:chExt cx="1752522" cy="963612"/>
          </a:xfrm>
        </p:grpSpPr>
        <p:sp>
          <p:nvSpPr>
            <p:cNvPr id="9" name="Arrow: Chevron 8">
              <a:extLst>
                <a:ext uri="{FF2B5EF4-FFF2-40B4-BE49-F238E27FC236}">
                  <a16:creationId xmlns:a16="http://schemas.microsoft.com/office/drawing/2014/main" id="{702FE2C0-2617-44F3-802D-E1843B8A533F}"/>
                </a:ext>
              </a:extLst>
            </p:cNvPr>
            <p:cNvSpPr/>
            <p:nvPr/>
          </p:nvSpPr>
          <p:spPr>
            <a:xfrm>
              <a:off x="6373983" y="2227527"/>
              <a:ext cx="1752522" cy="963612"/>
            </a:xfrm>
            <a:prstGeom prst="chevron">
              <a:avLst/>
            </a:prstGeom>
          </p:spPr>
          <p:style>
            <a:lnRef idx="2">
              <a:schemeClr val="lt1">
                <a:hueOff val="0"/>
                <a:satOff val="0"/>
                <a:lumOff val="0"/>
                <a:alphaOff val="0"/>
              </a:schemeClr>
            </a:lnRef>
            <a:fillRef idx="1">
              <a:schemeClr val="accent4">
                <a:hueOff val="-7200000"/>
                <a:satOff val="-77148"/>
                <a:lumOff val="17648"/>
                <a:alphaOff val="0"/>
              </a:schemeClr>
            </a:fillRef>
            <a:effectRef idx="0">
              <a:schemeClr val="accent4">
                <a:hueOff val="-7200000"/>
                <a:satOff val="-77148"/>
                <a:lumOff val="17648"/>
                <a:alphaOff val="0"/>
              </a:schemeClr>
            </a:effectRef>
            <a:fontRef idx="minor">
              <a:schemeClr val="lt1"/>
            </a:fontRef>
          </p:style>
        </p:sp>
        <p:sp>
          <p:nvSpPr>
            <p:cNvPr id="10" name="Arrow: Chevron 10">
              <a:extLst>
                <a:ext uri="{FF2B5EF4-FFF2-40B4-BE49-F238E27FC236}">
                  <a16:creationId xmlns:a16="http://schemas.microsoft.com/office/drawing/2014/main" id="{11035077-FD18-42CB-ABE2-DC028125FFD8}"/>
                </a:ext>
              </a:extLst>
            </p:cNvPr>
            <p:cNvSpPr txBox="1"/>
            <p:nvPr/>
          </p:nvSpPr>
          <p:spPr>
            <a:xfrm>
              <a:off x="6855789" y="2227527"/>
              <a:ext cx="788910" cy="9636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Create meta store</a:t>
              </a:r>
            </a:p>
          </p:txBody>
        </p:sp>
      </p:grpSp>
      <p:sp>
        <p:nvSpPr>
          <p:cNvPr id="19" name="Rectangle 18">
            <a:extLst>
              <a:ext uri="{FF2B5EF4-FFF2-40B4-BE49-F238E27FC236}">
                <a16:creationId xmlns:a16="http://schemas.microsoft.com/office/drawing/2014/main" id="{10F59753-15AE-4A07-926C-B43C8124DC0E}"/>
              </a:ext>
            </a:extLst>
          </p:cNvPr>
          <p:cNvSpPr/>
          <p:nvPr/>
        </p:nvSpPr>
        <p:spPr>
          <a:xfrm>
            <a:off x="141627" y="5859693"/>
            <a:ext cx="6096000" cy="646331"/>
          </a:xfrm>
          <a:prstGeom prst="rect">
            <a:avLst/>
          </a:prstGeom>
        </p:spPr>
        <p:txBody>
          <a:bodyPr>
            <a:spAutoFit/>
          </a:bodyPr>
          <a:lstStyle/>
          <a:p>
            <a:r>
              <a:rPr lang="en-US" sz="1200" dirty="0">
                <a:solidFill>
                  <a:schemeClr val="accent4">
                    <a:lumMod val="40000"/>
                    <a:lumOff val="60000"/>
                  </a:schemeClr>
                </a:solidFill>
              </a:rPr>
              <a:t>s://dbdftest35sa.dfs.core.windows.net/nyctaxi/nyctaxi-raw-df/transactions/yellow-taxi/trip_year=2016/trip_month=1/part-00040-tid-9034811906829313682-12023b1c-bc59-4951-9d18-894acb269b3e-375-1.c000.parquet </a:t>
            </a:r>
          </a:p>
        </p:txBody>
      </p:sp>
      <p:sp>
        <p:nvSpPr>
          <p:cNvPr id="20" name="Rectangle 19">
            <a:extLst>
              <a:ext uri="{FF2B5EF4-FFF2-40B4-BE49-F238E27FC236}">
                <a16:creationId xmlns:a16="http://schemas.microsoft.com/office/drawing/2014/main" id="{4555AD10-5047-444B-91DE-78FFBA8C3357}"/>
              </a:ext>
            </a:extLst>
          </p:cNvPr>
          <p:cNvSpPr/>
          <p:nvPr/>
        </p:nvSpPr>
        <p:spPr>
          <a:xfrm>
            <a:off x="6237627" y="5803186"/>
            <a:ext cx="6096000" cy="646331"/>
          </a:xfrm>
          <a:prstGeom prst="rect">
            <a:avLst/>
          </a:prstGeom>
        </p:spPr>
        <p:txBody>
          <a:bodyPr>
            <a:spAutoFit/>
          </a:bodyPr>
          <a:lstStyle/>
          <a:p>
            <a:r>
              <a:rPr lang="en-US" sz="1200" dirty="0">
                <a:solidFill>
                  <a:srgbClr val="FFC000"/>
                </a:solidFill>
              </a:rPr>
              <a:t>s://dbdftest35sa.dfs.core.windows.net/nyctaxi/nyctaxi-raw-df/transactions/yellow-taxi/trip_year=2016/trip_month=1/part-00040-tid-9034811906829313682-12023b1c-bc59-4951-9d18-894acb269b3e-375-1.c000.parquet </a:t>
            </a:r>
          </a:p>
        </p:txBody>
      </p:sp>
      <p:sp>
        <p:nvSpPr>
          <p:cNvPr id="21" name="TextBox 20">
            <a:extLst>
              <a:ext uri="{FF2B5EF4-FFF2-40B4-BE49-F238E27FC236}">
                <a16:creationId xmlns:a16="http://schemas.microsoft.com/office/drawing/2014/main" id="{E630FF18-1801-4ED7-A4E5-64B56644FCB5}"/>
              </a:ext>
            </a:extLst>
          </p:cNvPr>
          <p:cNvSpPr txBox="1"/>
          <p:nvPr/>
        </p:nvSpPr>
        <p:spPr>
          <a:xfrm>
            <a:off x="986543" y="5040960"/>
            <a:ext cx="452330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Raw Zone</a:t>
            </a:r>
          </a:p>
        </p:txBody>
      </p:sp>
      <p:sp>
        <p:nvSpPr>
          <p:cNvPr id="22" name="TextBox 21">
            <a:extLst>
              <a:ext uri="{FF2B5EF4-FFF2-40B4-BE49-F238E27FC236}">
                <a16:creationId xmlns:a16="http://schemas.microsoft.com/office/drawing/2014/main" id="{D71FD492-0D2F-497C-A395-A8ACA84C2482}"/>
              </a:ext>
            </a:extLst>
          </p:cNvPr>
          <p:cNvSpPr txBox="1"/>
          <p:nvPr/>
        </p:nvSpPr>
        <p:spPr>
          <a:xfrm>
            <a:off x="7668693" y="4790803"/>
            <a:ext cx="452330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Curated Zone</a:t>
            </a:r>
          </a:p>
        </p:txBody>
      </p:sp>
    </p:spTree>
    <p:extLst>
      <p:ext uri="{BB962C8B-B14F-4D97-AF65-F5344CB8AC3E}">
        <p14:creationId xmlns:p14="http://schemas.microsoft.com/office/powerpoint/2010/main" val="40553325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Image result for machine learning azure">
            <a:extLst>
              <a:ext uri="{FF2B5EF4-FFF2-40B4-BE49-F238E27FC236}">
                <a16:creationId xmlns:a16="http://schemas.microsoft.com/office/drawing/2014/main" id="{7F1CA45C-D5CD-4E7D-9C0D-66EA04DA28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7652" y="229410"/>
            <a:ext cx="7725832" cy="672147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0BCAC42-5C9F-4B3E-A25B-2730DCB9090C}"/>
              </a:ext>
            </a:extLst>
          </p:cNvPr>
          <p:cNvSpPr/>
          <p:nvPr/>
        </p:nvSpPr>
        <p:spPr>
          <a:xfrm>
            <a:off x="7330157" y="4308259"/>
            <a:ext cx="4305153" cy="1077218"/>
          </a:xfrm>
          <a:prstGeom prst="rect">
            <a:avLst/>
          </a:prstGeom>
        </p:spPr>
        <p:txBody>
          <a:bodyPr wrap="none">
            <a:spAutoFit/>
          </a:bodyPr>
          <a:lstStyle/>
          <a:p>
            <a:r>
              <a:rPr lang="en-US" sz="3200" dirty="0">
                <a:solidFill>
                  <a:schemeClr val="accent2">
                    <a:lumMod val="25000"/>
                    <a:lumOff val="75000"/>
                  </a:schemeClr>
                </a:solidFill>
              </a:rPr>
              <a:t>Machine learning with </a:t>
            </a:r>
          </a:p>
          <a:p>
            <a:r>
              <a:rPr lang="en-US" sz="3200" dirty="0">
                <a:solidFill>
                  <a:schemeClr val="accent2">
                    <a:lumMod val="25000"/>
                    <a:lumOff val="75000"/>
                  </a:schemeClr>
                </a:solidFill>
              </a:rPr>
              <a:t>consumption data</a:t>
            </a:r>
          </a:p>
        </p:txBody>
      </p:sp>
    </p:spTree>
    <p:extLst>
      <p:ext uri="{BB962C8B-B14F-4D97-AF65-F5344CB8AC3E}">
        <p14:creationId xmlns:p14="http://schemas.microsoft.com/office/powerpoint/2010/main" val="34135562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DBD13-DA09-4DAB-AA13-9FFF8B92254A}"/>
              </a:ext>
            </a:extLst>
          </p:cNvPr>
          <p:cNvSpPr>
            <a:spLocks noGrp="1"/>
          </p:cNvSpPr>
          <p:nvPr>
            <p:ph type="title"/>
          </p:nvPr>
        </p:nvSpPr>
        <p:spPr/>
        <p:txBody>
          <a:bodyPr/>
          <a:lstStyle/>
          <a:p>
            <a:r>
              <a:rPr lang="en-US" dirty="0"/>
              <a:t>Hands on </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3477004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8263" y="457200"/>
            <a:ext cx="11018520" cy="553998"/>
          </a:xfrm>
        </p:spPr>
        <p:txBody>
          <a:bodyPr/>
          <a:lstStyle/>
          <a:p>
            <a:r>
              <a:rPr lang="en-US" dirty="0"/>
              <a:t>Azure Data and AI Platform End to End – Data Factory</a:t>
            </a:r>
          </a:p>
        </p:txBody>
      </p:sp>
      <p:sp>
        <p:nvSpPr>
          <p:cNvPr id="48" name="TextBox 47">
            <a:extLst>
              <a:ext uri="{FF2B5EF4-FFF2-40B4-BE49-F238E27FC236}">
                <a16:creationId xmlns:a16="http://schemas.microsoft.com/office/drawing/2014/main" id="{D0D97FB9-1BA7-427F-A488-5A8B63C1E39D}"/>
              </a:ext>
            </a:extLst>
          </p:cNvPr>
          <p:cNvSpPr txBox="1"/>
          <p:nvPr/>
        </p:nvSpPr>
        <p:spPr>
          <a:xfrm>
            <a:off x="720699" y="2084478"/>
            <a:ext cx="970457" cy="664797"/>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Nyc</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Taxi Dataset ( NYC.gov ) ( Amazon S3 )</a:t>
            </a:r>
          </a:p>
        </p:txBody>
      </p:sp>
      <p:sp>
        <p:nvSpPr>
          <p:cNvPr id="49" name="TextBox 48">
            <a:extLst>
              <a:ext uri="{FF2B5EF4-FFF2-40B4-BE49-F238E27FC236}">
                <a16:creationId xmlns:a16="http://schemas.microsoft.com/office/drawing/2014/main" id="{3D997ECA-DF8E-4CBB-8713-B2777926BE50}"/>
              </a:ext>
            </a:extLst>
          </p:cNvPr>
          <p:cNvSpPr txBox="1"/>
          <p:nvPr/>
        </p:nvSpPr>
        <p:spPr>
          <a:xfrm>
            <a:off x="738414" y="3314194"/>
            <a:ext cx="1048403"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Media (unstructured)</a:t>
            </a:r>
          </a:p>
        </p:txBody>
      </p:sp>
      <p:sp>
        <p:nvSpPr>
          <p:cNvPr id="50" name="TextBox 49">
            <a:extLst>
              <a:ext uri="{FF2B5EF4-FFF2-40B4-BE49-F238E27FC236}">
                <a16:creationId xmlns:a16="http://schemas.microsoft.com/office/drawing/2014/main" id="{C2B45CB5-9776-4587-B6E3-E1185F4F9B9A}"/>
              </a:ext>
            </a:extLst>
          </p:cNvPr>
          <p:cNvSpPr txBox="1"/>
          <p:nvPr/>
        </p:nvSpPr>
        <p:spPr>
          <a:xfrm>
            <a:off x="738414" y="4137868"/>
            <a:ext cx="952742"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Files (unstructured)</a:t>
            </a:r>
          </a:p>
        </p:txBody>
      </p:sp>
      <p:sp>
        <p:nvSpPr>
          <p:cNvPr id="51" name="TextBox 50">
            <a:extLst>
              <a:ext uri="{FF2B5EF4-FFF2-40B4-BE49-F238E27FC236}">
                <a16:creationId xmlns:a16="http://schemas.microsoft.com/office/drawing/2014/main" id="{33DC9C6A-B0E3-4CBC-AFAC-DC299027BAD7}"/>
              </a:ext>
            </a:extLst>
          </p:cNvPr>
          <p:cNvSpPr txBox="1"/>
          <p:nvPr/>
        </p:nvSpPr>
        <p:spPr>
          <a:xfrm>
            <a:off x="738414" y="4878443"/>
            <a:ext cx="904478" cy="498598"/>
          </a:xfrm>
          <a:prstGeom prst="rect">
            <a:avLst/>
          </a:prstGeom>
          <a:noFill/>
        </p:spPr>
        <p:txBody>
          <a:bodyPr wrap="non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apps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(structured)</a:t>
            </a:r>
          </a:p>
        </p:txBody>
      </p:sp>
      <p:sp>
        <p:nvSpPr>
          <p:cNvPr id="62" name="PhotoCollection_E7AA" title="Icon of a stacked photo of a landscape">
            <a:extLst>
              <a:ext uri="{FF2B5EF4-FFF2-40B4-BE49-F238E27FC236}">
                <a16:creationId xmlns:a16="http://schemas.microsoft.com/office/drawing/2014/main" id="{99F18F99-CEE0-4ACD-B99F-FA5D8350DBD8}"/>
              </a:ext>
            </a:extLst>
          </p:cNvPr>
          <p:cNvSpPr>
            <a:spLocks noChangeAspect="1" noEditPoints="1"/>
          </p:cNvSpPr>
          <p:nvPr/>
        </p:nvSpPr>
        <p:spPr bwMode="auto">
          <a:xfrm>
            <a:off x="300038" y="3355485"/>
            <a:ext cx="326956" cy="249819"/>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Copy_E8C8" title="Icon of two documents stacked together">
            <a:extLst>
              <a:ext uri="{FF2B5EF4-FFF2-40B4-BE49-F238E27FC236}">
                <a16:creationId xmlns:a16="http://schemas.microsoft.com/office/drawing/2014/main" id="{1F17E14F-5B39-4F42-8167-3F605BA47CF3}"/>
              </a:ext>
            </a:extLst>
          </p:cNvPr>
          <p:cNvSpPr>
            <a:spLocks noChangeAspect="1" noEditPoints="1"/>
          </p:cNvSpPr>
          <p:nvPr/>
        </p:nvSpPr>
        <p:spPr bwMode="auto">
          <a:xfrm>
            <a:off x="332510" y="4152928"/>
            <a:ext cx="262012" cy="30228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Browser_2" title="Icon of a browser window with a home symbol inside">
            <a:extLst>
              <a:ext uri="{FF2B5EF4-FFF2-40B4-BE49-F238E27FC236}">
                <a16:creationId xmlns:a16="http://schemas.microsoft.com/office/drawing/2014/main" id="{B2CE880C-BE08-494E-9179-D6F4EEAE6756}"/>
              </a:ext>
            </a:extLst>
          </p:cNvPr>
          <p:cNvSpPr>
            <a:spLocks noChangeAspect="1" noEditPoints="1"/>
          </p:cNvSpPr>
          <p:nvPr/>
        </p:nvSpPr>
        <p:spPr bwMode="auto">
          <a:xfrm>
            <a:off x="301901" y="4990342"/>
            <a:ext cx="323231" cy="274801"/>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Script_F03A" title="Icon of an unrolled document with writing on it">
            <a:extLst>
              <a:ext uri="{FF2B5EF4-FFF2-40B4-BE49-F238E27FC236}">
                <a16:creationId xmlns:a16="http://schemas.microsoft.com/office/drawing/2014/main" id="{3A9B123A-E855-433D-A49C-2D1A7C2E3934}"/>
              </a:ext>
            </a:extLst>
          </p:cNvPr>
          <p:cNvSpPr>
            <a:spLocks noChangeAspect="1" noEditPoints="1"/>
          </p:cNvSpPr>
          <p:nvPr/>
        </p:nvSpPr>
        <p:spPr bwMode="auto">
          <a:xfrm>
            <a:off x="294734" y="2265736"/>
            <a:ext cx="302135" cy="30228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03A09D95-782C-42E0-99BA-A1C34EBBC039}"/>
              </a:ext>
            </a:extLst>
          </p:cNvPr>
          <p:cNvSpPr txBox="1"/>
          <p:nvPr/>
        </p:nvSpPr>
        <p:spPr>
          <a:xfrm>
            <a:off x="2788578" y="1619889"/>
            <a:ext cx="647614"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Ingest</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0319" y="1619889"/>
            <a:ext cx="544573"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812599" y="1619889"/>
            <a:ext cx="480453"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Prep</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29687" y="1619889"/>
            <a:ext cx="581314"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Serve</a:t>
            </a:r>
          </a:p>
        </p:txBody>
      </p: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5282" y="3892232"/>
            <a:ext cx="365760" cy="0"/>
          </a:xfrm>
          <a:prstGeom prst="straightConnector1">
            <a:avLst/>
          </a:prstGeom>
          <a:ln w="15875">
            <a:solidFill>
              <a:schemeClr val="accent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460691" y="1619889"/>
            <a:ext cx="1048942"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Reporting</a:t>
            </a:r>
          </a:p>
        </p:txBody>
      </p:sp>
      <p:sp>
        <p:nvSpPr>
          <p:cNvPr id="29" name="factory_3" title="Icon of a factory">
            <a:extLst>
              <a:ext uri="{FF2B5EF4-FFF2-40B4-BE49-F238E27FC236}">
                <a16:creationId xmlns:a16="http://schemas.microsoft.com/office/drawing/2014/main" id="{6F4F58F3-7855-45F8-848E-1CC49811080E}"/>
              </a:ext>
            </a:extLst>
          </p:cNvPr>
          <p:cNvSpPr>
            <a:spLocks noChangeAspect="1" noEditPoints="1"/>
          </p:cNvSpPr>
          <p:nvPr/>
        </p:nvSpPr>
        <p:spPr bwMode="auto">
          <a:xfrm>
            <a:off x="2761664" y="2165557"/>
            <a:ext cx="660400" cy="408976"/>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building_4" title="Icon of a warehouse with three doors">
            <a:extLst>
              <a:ext uri="{FF2B5EF4-FFF2-40B4-BE49-F238E27FC236}">
                <a16:creationId xmlns:a16="http://schemas.microsoft.com/office/drawing/2014/main" id="{3A42E715-6FAF-4F10-A453-CB9D273AA4CC}"/>
              </a:ext>
            </a:extLst>
          </p:cNvPr>
          <p:cNvSpPr>
            <a:spLocks noChangeAspect="1" noEditPoints="1"/>
          </p:cNvSpPr>
          <p:nvPr/>
        </p:nvSpPr>
        <p:spPr bwMode="auto">
          <a:xfrm>
            <a:off x="8648870" y="3643070"/>
            <a:ext cx="742948" cy="4083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7EA219CF-739E-4D60-A70A-928666350496}"/>
              </a:ext>
            </a:extLst>
          </p:cNvPr>
          <p:cNvSpPr txBox="1"/>
          <p:nvPr/>
        </p:nvSpPr>
        <p:spPr>
          <a:xfrm>
            <a:off x="8267739" y="4372212"/>
            <a:ext cx="1505212" cy="4431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SQL Data Warehouse</a:t>
            </a:r>
          </a:p>
        </p:txBody>
      </p:sp>
      <p:sp>
        <p:nvSpPr>
          <p:cNvPr id="37" name="TextBox 36">
            <a:extLst>
              <a:ext uri="{FF2B5EF4-FFF2-40B4-BE49-F238E27FC236}">
                <a16:creationId xmlns:a16="http://schemas.microsoft.com/office/drawing/2014/main" id="{C5ED1F25-9C0A-4CCF-886E-38AC349A9E98}"/>
              </a:ext>
            </a:extLst>
          </p:cNvPr>
          <p:cNvSpPr txBox="1"/>
          <p:nvPr/>
        </p:nvSpPr>
        <p:spPr>
          <a:xfrm>
            <a:off x="10466579" y="4483012"/>
            <a:ext cx="1037167" cy="2215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D90AB57C-3CE6-4EA8-8AD9-2395C8C214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7614" y="3616571"/>
            <a:ext cx="735097" cy="551323"/>
          </a:xfrm>
          <a:prstGeom prst="rect">
            <a:avLst/>
          </a:prstGeom>
        </p:spPr>
      </p:pic>
      <p:sp>
        <p:nvSpPr>
          <p:cNvPr id="44" name="Rectangle: Rounded Corners 43">
            <a:extLst>
              <a:ext uri="{FF2B5EF4-FFF2-40B4-BE49-F238E27FC236}">
                <a16:creationId xmlns:a16="http://schemas.microsoft.com/office/drawing/2014/main" id="{8CD72915-9AC2-448B-916D-8977DE68180B}"/>
              </a:ext>
            </a:extLst>
          </p:cNvPr>
          <p:cNvSpPr/>
          <p:nvPr/>
        </p:nvSpPr>
        <p:spPr bwMode="auto">
          <a:xfrm>
            <a:off x="10370376" y="460375"/>
            <a:ext cx="1239012" cy="242848"/>
          </a:xfrm>
          <a:prstGeom prst="roundRect">
            <a:avLst>
              <a:gd name="adj" fmla="val 50000"/>
            </a:avLst>
          </a:prstGeom>
          <a:solidFill>
            <a:schemeClr val="bg2"/>
          </a:solidFill>
          <a:ln>
            <a:solidFill>
              <a:schemeClr val="bg2"/>
            </a:solidFill>
            <a:headEnd type="none" w="med" len="med"/>
            <a:tailEnd type="none" w="med" len="med"/>
          </a:ln>
          <a:effectLst>
            <a:innerShdw blurRad="50800">
              <a:prstClr val="black">
                <a:alpha val="4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4">
            <a:extLst>
              <a:ext uri="{FF2B5EF4-FFF2-40B4-BE49-F238E27FC236}">
                <a16:creationId xmlns:a16="http://schemas.microsoft.com/office/drawing/2014/main" id="{EB22A4CF-FFA8-463E-887E-3473B5E595F6}"/>
              </a:ext>
            </a:extLst>
          </p:cNvPr>
          <p:cNvGrpSpPr/>
          <p:nvPr/>
        </p:nvGrpSpPr>
        <p:grpSpPr>
          <a:xfrm>
            <a:off x="10721544" y="516708"/>
            <a:ext cx="135228" cy="135228"/>
            <a:chOff x="10671279" y="388144"/>
            <a:chExt cx="392356" cy="392356"/>
          </a:xfrm>
        </p:grpSpPr>
        <p:sp>
          <p:nvSpPr>
            <p:cNvPr id="46" name="Oval 45">
              <a:extLst>
                <a:ext uri="{FF2B5EF4-FFF2-40B4-BE49-F238E27FC236}">
                  <a16:creationId xmlns:a16="http://schemas.microsoft.com/office/drawing/2014/main" id="{20887506-4160-4297-BA7B-6BA568325A97}"/>
                </a:ext>
              </a:extLst>
            </p:cNvPr>
            <p:cNvSpPr/>
            <p:nvPr/>
          </p:nvSpPr>
          <p:spPr bwMode="auto">
            <a:xfrm>
              <a:off x="10671279" y="388144"/>
              <a:ext cx="392356" cy="39235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7" name="Group 46">
              <a:extLst>
                <a:ext uri="{FF2B5EF4-FFF2-40B4-BE49-F238E27FC236}">
                  <a16:creationId xmlns:a16="http://schemas.microsoft.com/office/drawing/2014/main" id="{D29D9CBE-A6ED-4D07-8FEC-8052324AF328}"/>
                </a:ext>
              </a:extLst>
            </p:cNvPr>
            <p:cNvGrpSpPr/>
            <p:nvPr/>
          </p:nvGrpSpPr>
          <p:grpSpPr>
            <a:xfrm>
              <a:off x="10773128" y="487132"/>
              <a:ext cx="188659" cy="194379"/>
              <a:chOff x="4233935" y="3301269"/>
              <a:chExt cx="538232" cy="554550"/>
            </a:xfrm>
            <a:solidFill>
              <a:schemeClr val="accent1"/>
            </a:solidFill>
          </p:grpSpPr>
          <p:sp>
            <p:nvSpPr>
              <p:cNvPr id="60" name="cloud" title="Icon of a cloud">
                <a:extLst>
                  <a:ext uri="{FF2B5EF4-FFF2-40B4-BE49-F238E27FC236}">
                    <a16:creationId xmlns:a16="http://schemas.microsoft.com/office/drawing/2014/main" id="{9033946F-4D31-4CCB-BF16-FFC613FB6199}"/>
                  </a:ext>
                </a:extLst>
              </p:cNvPr>
              <p:cNvSpPr>
                <a:spLocks noChangeAspect="1"/>
              </p:cNvSpPr>
              <p:nvPr/>
            </p:nvSpPr>
            <p:spPr bwMode="auto">
              <a:xfrm>
                <a:off x="4233935" y="3301269"/>
                <a:ext cx="538232" cy="3429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server" title="Icon of a server tower">
                <a:extLst>
                  <a:ext uri="{FF2B5EF4-FFF2-40B4-BE49-F238E27FC236}">
                    <a16:creationId xmlns:a16="http://schemas.microsoft.com/office/drawing/2014/main" id="{405AD528-A687-485E-81F0-F8AAB796A66B}"/>
                  </a:ext>
                </a:extLst>
              </p:cNvPr>
              <p:cNvSpPr>
                <a:spLocks noChangeAspect="1" noEditPoints="1"/>
              </p:cNvSpPr>
              <p:nvPr/>
            </p:nvSpPr>
            <p:spPr bwMode="auto">
              <a:xfrm>
                <a:off x="4399666" y="3464379"/>
                <a:ext cx="206770" cy="39144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64" name="Group 63">
            <a:extLst>
              <a:ext uri="{FF2B5EF4-FFF2-40B4-BE49-F238E27FC236}">
                <a16:creationId xmlns:a16="http://schemas.microsoft.com/office/drawing/2014/main" id="{A0062A29-C6BE-457B-BF61-41342F397101}"/>
              </a:ext>
            </a:extLst>
          </p:cNvPr>
          <p:cNvGrpSpPr/>
          <p:nvPr/>
        </p:nvGrpSpPr>
        <p:grpSpPr>
          <a:xfrm>
            <a:off x="11181294" y="388985"/>
            <a:ext cx="389020" cy="392052"/>
            <a:chOff x="11181294" y="388985"/>
            <a:chExt cx="389020" cy="392052"/>
          </a:xfrm>
        </p:grpSpPr>
        <p:sp>
          <p:nvSpPr>
            <p:cNvPr id="67" name="Oval 66">
              <a:extLst>
                <a:ext uri="{FF2B5EF4-FFF2-40B4-BE49-F238E27FC236}">
                  <a16:creationId xmlns:a16="http://schemas.microsoft.com/office/drawing/2014/main" id="{9B5AB1A0-C150-4C16-AFB7-36921EF5673D}"/>
                </a:ext>
              </a:extLst>
            </p:cNvPr>
            <p:cNvSpPr/>
            <p:nvPr/>
          </p:nvSpPr>
          <p:spPr bwMode="auto">
            <a:xfrm>
              <a:off x="11181294" y="388985"/>
              <a:ext cx="389020" cy="39205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8" name="Group 67">
              <a:extLst>
                <a:ext uri="{FF2B5EF4-FFF2-40B4-BE49-F238E27FC236}">
                  <a16:creationId xmlns:a16="http://schemas.microsoft.com/office/drawing/2014/main" id="{A99285D7-2471-432D-931B-5CEE5B33D53C}"/>
                </a:ext>
              </a:extLst>
            </p:cNvPr>
            <p:cNvGrpSpPr/>
            <p:nvPr/>
          </p:nvGrpSpPr>
          <p:grpSpPr>
            <a:xfrm>
              <a:off x="11271276" y="493072"/>
              <a:ext cx="209057" cy="193585"/>
              <a:chOff x="8096947" y="3169809"/>
              <a:chExt cx="369885" cy="339863"/>
            </a:xfrm>
          </p:grpSpPr>
          <p:sp>
            <p:nvSpPr>
              <p:cNvPr id="69" name="cloud" title="Icon of a cloud">
                <a:extLst>
                  <a:ext uri="{FF2B5EF4-FFF2-40B4-BE49-F238E27FC236}">
                    <a16:creationId xmlns:a16="http://schemas.microsoft.com/office/drawing/2014/main" id="{6BE4E957-C117-4B07-BB13-0D4734561DB2}"/>
                  </a:ext>
                </a:extLst>
              </p:cNvPr>
              <p:cNvSpPr>
                <a:spLocks noChangeAspect="1"/>
              </p:cNvSpPr>
              <p:nvPr/>
            </p:nvSpPr>
            <p:spPr bwMode="auto">
              <a:xfrm>
                <a:off x="8096947" y="3169809"/>
                <a:ext cx="369885" cy="23565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F0FD0625-A37D-457D-851A-8BBA3A00D27C}"/>
                  </a:ext>
                </a:extLst>
              </p:cNvPr>
              <p:cNvSpPr/>
              <p:nvPr/>
            </p:nvSpPr>
            <p:spPr bwMode="auto">
              <a:xfrm>
                <a:off x="8196753" y="3353338"/>
                <a:ext cx="161928" cy="78042"/>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Move_E7C2">
                <a:extLst>
                  <a:ext uri="{FF2B5EF4-FFF2-40B4-BE49-F238E27FC236}">
                    <a16:creationId xmlns:a16="http://schemas.microsoft.com/office/drawing/2014/main" id="{4EE70729-DE84-4E44-A896-A412874BD108}"/>
                  </a:ext>
                </a:extLst>
              </p:cNvPr>
              <p:cNvSpPr>
                <a:spLocks noChangeAspect="1" noEditPoints="1"/>
              </p:cNvSpPr>
              <p:nvPr/>
            </p:nvSpPr>
            <p:spPr bwMode="auto">
              <a:xfrm rot="18900000">
                <a:off x="8176096" y="3298032"/>
                <a:ext cx="211588" cy="21164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solidFill>
                <a:srgbClr val="0078D4"/>
              </a:solid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72" name="Group 71">
            <a:extLst>
              <a:ext uri="{FF2B5EF4-FFF2-40B4-BE49-F238E27FC236}">
                <a16:creationId xmlns:a16="http://schemas.microsoft.com/office/drawing/2014/main" id="{43CA4CC1-B677-491A-9143-10B9D6AE5A26}"/>
              </a:ext>
            </a:extLst>
          </p:cNvPr>
          <p:cNvGrpSpPr/>
          <p:nvPr/>
        </p:nvGrpSpPr>
        <p:grpSpPr>
          <a:xfrm>
            <a:off x="10990942" y="516708"/>
            <a:ext cx="135229" cy="135228"/>
            <a:chOff x="11404044" y="516708"/>
            <a:chExt cx="135229" cy="135228"/>
          </a:xfrm>
        </p:grpSpPr>
        <p:sp>
          <p:nvSpPr>
            <p:cNvPr id="73" name="Oval 72">
              <a:extLst>
                <a:ext uri="{FF2B5EF4-FFF2-40B4-BE49-F238E27FC236}">
                  <a16:creationId xmlns:a16="http://schemas.microsoft.com/office/drawing/2014/main" id="{FC73C152-1D00-4ED0-8CC5-58E4FB5F0453}"/>
                </a:ext>
              </a:extLst>
            </p:cNvPr>
            <p:cNvSpPr/>
            <p:nvPr/>
          </p:nvSpPr>
          <p:spPr bwMode="auto">
            <a:xfrm>
              <a:off x="11404044" y="516708"/>
              <a:ext cx="135229" cy="13522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4" name="Picture 4" descr="http://www.iconsplace.com/icons/preview/white/google-earth-256.png">
              <a:extLst>
                <a:ext uri="{FF2B5EF4-FFF2-40B4-BE49-F238E27FC236}">
                  <a16:creationId xmlns:a16="http://schemas.microsoft.com/office/drawing/2014/main" id="{F097AAF6-9DC4-4795-8A92-99F62562D1AA}"/>
                </a:ext>
              </a:extLst>
            </p:cNvPr>
            <p:cNvPicPr>
              <a:picLocks noChangeAspect="1" noChangeArrowheads="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431194" y="544409"/>
              <a:ext cx="80929" cy="80928"/>
            </a:xfrm>
            <a:prstGeom prst="rect">
              <a:avLst/>
            </a:prstGeom>
            <a:extLst>
              <a:ext uri="{909E8E84-426E-40DD-AFC4-6F175D3DCCD1}">
                <a14:hiddenFill xmlns:a14="http://schemas.microsoft.com/office/drawing/2010/main">
                  <a:solidFill>
                    <a:srgbClr val="FFFFFF"/>
                  </a:solidFill>
                </a14:hiddenFill>
              </a:ext>
            </a:extLst>
          </p:spPr>
        </p:pic>
      </p:grpSp>
      <p:sp>
        <p:nvSpPr>
          <p:cNvPr id="75" name="Oval 74">
            <a:extLst>
              <a:ext uri="{FF2B5EF4-FFF2-40B4-BE49-F238E27FC236}">
                <a16:creationId xmlns:a16="http://schemas.microsoft.com/office/drawing/2014/main" id="{BFBBDC33-A687-4C1E-B26D-34AF6058818B}"/>
              </a:ext>
            </a:extLst>
          </p:cNvPr>
          <p:cNvSpPr/>
          <p:nvPr/>
        </p:nvSpPr>
        <p:spPr bwMode="auto">
          <a:xfrm>
            <a:off x="10990942" y="516708"/>
            <a:ext cx="135229" cy="13522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0876FAE1-E9D1-4836-B65A-59DB2849F2A6}"/>
              </a:ext>
            </a:extLst>
          </p:cNvPr>
          <p:cNvGrpSpPr>
            <a:grpSpLocks noChangeAspect="1"/>
          </p:cNvGrpSpPr>
          <p:nvPr/>
        </p:nvGrpSpPr>
        <p:grpSpPr>
          <a:xfrm>
            <a:off x="10478346" y="516707"/>
            <a:ext cx="135228" cy="135228"/>
            <a:chOff x="1339597" y="2975730"/>
            <a:chExt cx="769256" cy="769256"/>
          </a:xfrm>
        </p:grpSpPr>
        <p:sp>
          <p:nvSpPr>
            <p:cNvPr id="77" name="Oval 76">
              <a:extLst>
                <a:ext uri="{FF2B5EF4-FFF2-40B4-BE49-F238E27FC236}">
                  <a16:creationId xmlns:a16="http://schemas.microsoft.com/office/drawing/2014/main" id="{B0CBA2AC-854C-40ED-B1C0-923D30EE2625}"/>
                </a:ext>
              </a:extLst>
            </p:cNvPr>
            <p:cNvSpPr/>
            <p:nvPr/>
          </p:nvSpPr>
          <p:spPr bwMode="auto">
            <a:xfrm>
              <a:off x="1339597" y="2975730"/>
              <a:ext cx="769256" cy="76925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building_8">
              <a:extLst>
                <a:ext uri="{FF2B5EF4-FFF2-40B4-BE49-F238E27FC236}">
                  <a16:creationId xmlns:a16="http://schemas.microsoft.com/office/drawing/2014/main" id="{8A842C33-AC31-48D0-A85F-4C284CB9E642}"/>
                </a:ext>
              </a:extLst>
            </p:cNvPr>
            <p:cNvSpPr>
              <a:spLocks noChangeAspect="1" noEditPoints="1"/>
            </p:cNvSpPr>
            <p:nvPr/>
          </p:nvSpPr>
          <p:spPr bwMode="auto">
            <a:xfrm>
              <a:off x="1580367" y="3204117"/>
              <a:ext cx="287717" cy="31248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80" name="Connector: Elbow 544">
            <a:extLst>
              <a:ext uri="{FF2B5EF4-FFF2-40B4-BE49-F238E27FC236}">
                <a16:creationId xmlns:a16="http://schemas.microsoft.com/office/drawing/2014/main" id="{3E3603DA-2EC4-4E2A-8E9B-9EDBD8A0D2EB}"/>
              </a:ext>
            </a:extLst>
          </p:cNvPr>
          <p:cNvCxnSpPr>
            <a:cxnSpLocks/>
          </p:cNvCxnSpPr>
          <p:nvPr/>
        </p:nvCxnSpPr>
        <p:spPr>
          <a:xfrm flipV="1">
            <a:off x="1508460" y="2398166"/>
            <a:ext cx="1143799" cy="1"/>
          </a:xfrm>
          <a:prstGeom prst="bentConnector3">
            <a:avLst>
              <a:gd name="adj1" fmla="val 50000"/>
            </a:avLst>
          </a:prstGeom>
          <a:noFill/>
          <a:ln w="19050" cap="flat" cmpd="sng" algn="ctr">
            <a:solidFill>
              <a:schemeClr val="tx1"/>
            </a:solidFill>
            <a:prstDash val="lgDash"/>
            <a:headEnd type="none" w="med" len="med"/>
            <a:tailEnd type="triangle" w="med" len="med"/>
          </a:ln>
          <a:effectLst/>
        </p:spPr>
      </p:cxnSp>
      <p:sp>
        <p:nvSpPr>
          <p:cNvPr id="81" name="Rectangle 80">
            <a:extLst>
              <a:ext uri="{FF2B5EF4-FFF2-40B4-BE49-F238E27FC236}">
                <a16:creationId xmlns:a16="http://schemas.microsoft.com/office/drawing/2014/main" id="{D03C0545-38BC-4B9D-85BF-9CA9F656E739}"/>
              </a:ext>
            </a:extLst>
          </p:cNvPr>
          <p:cNvSpPr/>
          <p:nvPr/>
        </p:nvSpPr>
        <p:spPr>
          <a:xfrm>
            <a:off x="2499624" y="2609232"/>
            <a:ext cx="1479892"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Azure Data Factory</a:t>
            </a:r>
          </a:p>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Features </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Dynamic Pipeline</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Lookup</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Dynamic Filename &amp; </a:t>
            </a:r>
            <a:r>
              <a:rPr kumimoji="0" lang="en-US" sz="800" b="0" i="0" u="none" strike="noStrike" kern="0" cap="none" spc="0" normalizeH="0" baseline="0" noProof="0" dirty="0" err="1">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Url</a:t>
            </a:r>
            <a:endPar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cxnSp>
        <p:nvCxnSpPr>
          <p:cNvPr id="82" name="Connector: Elbow 544">
            <a:extLst>
              <a:ext uri="{FF2B5EF4-FFF2-40B4-BE49-F238E27FC236}">
                <a16:creationId xmlns:a16="http://schemas.microsoft.com/office/drawing/2014/main" id="{2BE5E0FF-B259-4784-88A1-FB7AF4446BF8}"/>
              </a:ext>
            </a:extLst>
          </p:cNvPr>
          <p:cNvCxnSpPr>
            <a:cxnSpLocks/>
          </p:cNvCxnSpPr>
          <p:nvPr/>
        </p:nvCxnSpPr>
        <p:spPr>
          <a:xfrm flipV="1">
            <a:off x="3577006" y="2370043"/>
            <a:ext cx="1118239" cy="1"/>
          </a:xfrm>
          <a:prstGeom prst="bentConnector3">
            <a:avLst>
              <a:gd name="adj1" fmla="val 50000"/>
            </a:avLst>
          </a:prstGeom>
          <a:noFill/>
          <a:ln w="19050" cap="flat" cmpd="sng" algn="ctr">
            <a:solidFill>
              <a:schemeClr val="tx1"/>
            </a:solidFill>
            <a:prstDash val="lgDash"/>
            <a:headEnd type="none"/>
            <a:tailEnd type="triangle" w="med" len="med"/>
          </a:ln>
          <a:effectLst/>
        </p:spPr>
      </p:cxnSp>
      <p:grpSp>
        <p:nvGrpSpPr>
          <p:cNvPr id="83" name="Group 82">
            <a:extLst>
              <a:ext uri="{FF2B5EF4-FFF2-40B4-BE49-F238E27FC236}">
                <a16:creationId xmlns:a16="http://schemas.microsoft.com/office/drawing/2014/main" id="{8169F201-EC68-4B9F-B8E7-72A2DA23B749}"/>
              </a:ext>
            </a:extLst>
          </p:cNvPr>
          <p:cNvGrpSpPr/>
          <p:nvPr/>
        </p:nvGrpSpPr>
        <p:grpSpPr>
          <a:xfrm>
            <a:off x="4809959" y="2152105"/>
            <a:ext cx="507755" cy="435880"/>
            <a:chOff x="2488014" y="1320237"/>
            <a:chExt cx="4696411" cy="4187931"/>
          </a:xfrm>
        </p:grpSpPr>
        <p:sp>
          <p:nvSpPr>
            <p:cNvPr id="84" name="Hexagon 83">
              <a:extLst>
                <a:ext uri="{FF2B5EF4-FFF2-40B4-BE49-F238E27FC236}">
                  <a16:creationId xmlns:a16="http://schemas.microsoft.com/office/drawing/2014/main" id="{EC535022-5262-4EB5-B86C-13E46DB5056E}"/>
                </a:ext>
              </a:extLst>
            </p:cNvPr>
            <p:cNvSpPr/>
            <p:nvPr/>
          </p:nvSpPr>
          <p:spPr bwMode="auto">
            <a:xfrm>
              <a:off x="2488014" y="1320237"/>
              <a:ext cx="4696411" cy="4187931"/>
            </a:xfrm>
            <a:prstGeom prst="hexagon">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Snip Single Corner Rectangle 26">
              <a:extLst>
                <a:ext uri="{FF2B5EF4-FFF2-40B4-BE49-F238E27FC236}">
                  <a16:creationId xmlns:a16="http://schemas.microsoft.com/office/drawing/2014/main" id="{D2205A31-9751-41A6-9A6A-B805989B4E54}"/>
                </a:ext>
              </a:extLst>
            </p:cNvPr>
            <p:cNvSpPr/>
            <p:nvPr/>
          </p:nvSpPr>
          <p:spPr bwMode="auto">
            <a:xfrm>
              <a:off x="3677767" y="2189578"/>
              <a:ext cx="2316905" cy="2449240"/>
            </a:xfrm>
            <a:prstGeom prst="snip1Rect">
              <a:avLst>
                <a:gd name="adj" fmla="val 28736"/>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630B010F-96E5-4E2D-9045-38FDA480B559}"/>
                </a:ext>
              </a:extLst>
            </p:cNvPr>
            <p:cNvGrpSpPr/>
            <p:nvPr/>
          </p:nvGrpSpPr>
          <p:grpSpPr>
            <a:xfrm>
              <a:off x="4271147" y="2716509"/>
              <a:ext cx="790232" cy="1472559"/>
              <a:chOff x="4917030" y="1019829"/>
              <a:chExt cx="123056" cy="229308"/>
            </a:xfrm>
          </p:grpSpPr>
          <p:sp>
            <p:nvSpPr>
              <p:cNvPr id="88" name="Freeform: Shape 87">
                <a:extLst>
                  <a:ext uri="{FF2B5EF4-FFF2-40B4-BE49-F238E27FC236}">
                    <a16:creationId xmlns:a16="http://schemas.microsoft.com/office/drawing/2014/main" id="{309FD3A6-75D9-4A41-A3EE-0900B6639B45}"/>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95933234-1922-4650-A69A-F7B0A762038E}"/>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5D74F891-C6C1-40DE-98FA-2CE780CBE30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085FD42A-E3D6-4A2B-8396-FA42AF005C19}"/>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7" name="Right Triangle 86">
              <a:extLst>
                <a:ext uri="{FF2B5EF4-FFF2-40B4-BE49-F238E27FC236}">
                  <a16:creationId xmlns:a16="http://schemas.microsoft.com/office/drawing/2014/main" id="{49D0DEDD-014B-400D-A5A6-F35C03E9A85C}"/>
                </a:ext>
              </a:extLst>
            </p:cNvPr>
            <p:cNvSpPr/>
            <p:nvPr/>
          </p:nvSpPr>
          <p:spPr bwMode="auto">
            <a:xfrm>
              <a:off x="5326465" y="2189578"/>
              <a:ext cx="668199" cy="662471"/>
            </a:xfrm>
            <a:prstGeom prst="rtTriangl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97" name="Rectangle 96">
            <a:extLst>
              <a:ext uri="{FF2B5EF4-FFF2-40B4-BE49-F238E27FC236}">
                <a16:creationId xmlns:a16="http://schemas.microsoft.com/office/drawing/2014/main" id="{80B7AE70-8610-491B-B42E-A44539306F50}"/>
              </a:ext>
            </a:extLst>
          </p:cNvPr>
          <p:cNvSpPr/>
          <p:nvPr/>
        </p:nvSpPr>
        <p:spPr>
          <a:xfrm>
            <a:off x="4376932" y="2570373"/>
            <a:ext cx="1596912" cy="118494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Azure Data Lake Store</a:t>
            </a:r>
          </a:p>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Features </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Multiple Zones</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Staging (Initial Load) (.csv)</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Raw (Parquet)</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Curated (Parquet)</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Consumption (delta lake)</a:t>
            </a:r>
          </a:p>
        </p:txBody>
      </p:sp>
      <p:sp>
        <p:nvSpPr>
          <p:cNvPr id="95" name="Rectangle 94">
            <a:extLst>
              <a:ext uri="{FF2B5EF4-FFF2-40B4-BE49-F238E27FC236}">
                <a16:creationId xmlns:a16="http://schemas.microsoft.com/office/drawing/2014/main" id="{1A952182-1F2E-4196-A38E-7C6D036181E1}"/>
              </a:ext>
            </a:extLst>
          </p:cNvPr>
          <p:cNvSpPr/>
          <p:nvPr/>
        </p:nvSpPr>
        <p:spPr>
          <a:xfrm>
            <a:off x="6371260" y="2567368"/>
            <a:ext cx="1696298" cy="118494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Azure Data Factory</a:t>
            </a:r>
          </a:p>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Features </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Mapping Dataflows</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Dynamic Datasets</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 Integration</a:t>
            </a: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External Hive </a:t>
            </a:r>
            <a:r>
              <a:rPr kumimoji="0" lang="en-US" sz="800" b="0" i="0" u="none" strike="noStrike" kern="0" cap="none" spc="0" normalizeH="0" baseline="0" noProof="0" dirty="0" err="1">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metastore</a:t>
            </a:r>
            <a:endPar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endParaRPr kumimoji="0" lang="en-US" sz="8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cxnSp>
        <p:nvCxnSpPr>
          <p:cNvPr id="96" name="Connector: Elbow 544">
            <a:extLst>
              <a:ext uri="{FF2B5EF4-FFF2-40B4-BE49-F238E27FC236}">
                <a16:creationId xmlns:a16="http://schemas.microsoft.com/office/drawing/2014/main" id="{72D4EE82-152E-4CA2-A28E-F554BE299D84}"/>
              </a:ext>
            </a:extLst>
          </p:cNvPr>
          <p:cNvCxnSpPr>
            <a:cxnSpLocks/>
          </p:cNvCxnSpPr>
          <p:nvPr/>
        </p:nvCxnSpPr>
        <p:spPr>
          <a:xfrm>
            <a:off x="5460428" y="2357450"/>
            <a:ext cx="1233313" cy="4287"/>
          </a:xfrm>
          <a:prstGeom prst="bentConnector3">
            <a:avLst>
              <a:gd name="adj1" fmla="val 50000"/>
            </a:avLst>
          </a:prstGeom>
          <a:noFill/>
          <a:ln w="19050" cap="flat" cmpd="sng" algn="ctr">
            <a:solidFill>
              <a:schemeClr val="tx1"/>
            </a:solidFill>
            <a:prstDash val="lgDash"/>
            <a:headEnd type="triangle" w="med" len="med"/>
            <a:tailEnd type="triangle" w="med" len="med"/>
          </a:ln>
          <a:effectLst/>
        </p:spPr>
      </p:cxnSp>
      <p:sp>
        <p:nvSpPr>
          <p:cNvPr id="59" name="factory_3" title="Icon of a factory">
            <a:extLst>
              <a:ext uri="{FF2B5EF4-FFF2-40B4-BE49-F238E27FC236}">
                <a16:creationId xmlns:a16="http://schemas.microsoft.com/office/drawing/2014/main" id="{D197492D-1981-4012-A22B-CE3EB9BBE6EF}"/>
              </a:ext>
            </a:extLst>
          </p:cNvPr>
          <p:cNvSpPr>
            <a:spLocks noChangeAspect="1" noEditPoints="1"/>
          </p:cNvSpPr>
          <p:nvPr/>
        </p:nvSpPr>
        <p:spPr bwMode="auto">
          <a:xfrm>
            <a:off x="6722625" y="2115213"/>
            <a:ext cx="660400" cy="408976"/>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73437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202C67D-0201-7B46-8A7B-2A2B2356601D}"/>
              </a:ext>
            </a:extLst>
          </p:cNvPr>
          <p:cNvGrpSpPr/>
          <p:nvPr/>
        </p:nvGrpSpPr>
        <p:grpSpPr>
          <a:xfrm>
            <a:off x="0" y="397315"/>
            <a:ext cx="11655078" cy="4509946"/>
            <a:chOff x="0" y="50942"/>
            <a:chExt cx="11655078" cy="4509946"/>
          </a:xfrm>
        </p:grpSpPr>
        <p:sp>
          <p:nvSpPr>
            <p:cNvPr id="190" name="Rectangle 189"/>
            <p:cNvSpPr/>
            <p:nvPr/>
          </p:nvSpPr>
          <p:spPr>
            <a:xfrm>
              <a:off x="9573489" y="2650652"/>
              <a:ext cx="1816523" cy="297004"/>
            </a:xfrm>
            <a:prstGeom prst="rect">
              <a:avLst/>
            </a:prstGeom>
          </p:spPr>
          <p:txBody>
            <a:bodyPr wrap="none">
              <a:spAutoFit/>
            </a:bodyPr>
            <a:lstStyle/>
            <a:p>
              <a:pPr defTabSz="914102" fontAlgn="base">
                <a:lnSpc>
                  <a:spcPct val="95000"/>
                </a:lnSpc>
                <a:spcBef>
                  <a:spcPct val="0"/>
                </a:spcBef>
                <a:spcAft>
                  <a:spcPct val="0"/>
                </a:spcAft>
                <a:defRPr/>
              </a:pPr>
              <a:r>
                <a:rPr lang="en-US" sz="1400" b="1" kern="0">
                  <a:latin typeface="Segoe UI Semibold" charset="0"/>
                  <a:ea typeface="Segoe UI Semibold" charset="0"/>
                  <a:cs typeface="Segoe UI Semibold" charset="0"/>
                </a:rPr>
                <a:t>Advanced Analytics </a:t>
              </a:r>
            </a:p>
          </p:txBody>
        </p:sp>
        <p:grpSp>
          <p:nvGrpSpPr>
            <p:cNvPr id="17" name="Group 16">
              <a:extLst>
                <a:ext uri="{FF2B5EF4-FFF2-40B4-BE49-F238E27FC236}">
                  <a16:creationId xmlns:a16="http://schemas.microsoft.com/office/drawing/2014/main" id="{1C2EEFC8-1A6F-4032-B026-6527ED0958F2}"/>
                </a:ext>
              </a:extLst>
            </p:cNvPr>
            <p:cNvGrpSpPr/>
            <p:nvPr/>
          </p:nvGrpSpPr>
          <p:grpSpPr>
            <a:xfrm>
              <a:off x="1503690" y="1215271"/>
              <a:ext cx="207794" cy="3345617"/>
              <a:chOff x="1413146" y="2055792"/>
              <a:chExt cx="207794" cy="3345617"/>
            </a:xfrm>
          </p:grpSpPr>
          <p:sp>
            <p:nvSpPr>
              <p:cNvPr id="92" name="Right Bracket 91"/>
              <p:cNvSpPr/>
              <p:nvPr/>
            </p:nvSpPr>
            <p:spPr>
              <a:xfrm>
                <a:off x="1413146" y="2055792"/>
                <a:ext cx="52618" cy="3345617"/>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2"/>
                  </a:solidFill>
                  <a:effectLst/>
                  <a:uLnTx/>
                  <a:uFillTx/>
                  <a:latin typeface="Segoe UI"/>
                  <a:ea typeface="+mn-ea"/>
                  <a:cs typeface="+mn-cs"/>
                </a:endParaRPr>
              </a:p>
            </p:txBody>
          </p:sp>
          <p:cxnSp>
            <p:nvCxnSpPr>
              <p:cNvPr id="169" name="Straight Arrow Connector 168"/>
              <p:cNvCxnSpPr/>
              <p:nvPr/>
            </p:nvCxnSpPr>
            <p:spPr>
              <a:xfrm>
                <a:off x="1515702" y="3678649"/>
                <a:ext cx="105238"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grpSp>
        <p:sp>
          <p:nvSpPr>
            <p:cNvPr id="93" name="Rectangle 92"/>
            <p:cNvSpPr/>
            <p:nvPr/>
          </p:nvSpPr>
          <p:spPr>
            <a:xfrm>
              <a:off x="391698" y="3300046"/>
              <a:ext cx="527709" cy="238527"/>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lang="en-US" sz="1000" b="1" kern="0">
                  <a:solidFill>
                    <a:schemeClr val="tx2"/>
                  </a:solidFill>
                  <a:latin typeface="Segoe UI Semibold" charset="0"/>
                  <a:ea typeface="Segoe UI Semibold" charset="0"/>
                  <a:cs typeface="Segoe UI Semibold" charset="0"/>
                </a:rPr>
                <a:t>Social</a:t>
              </a:r>
            </a:p>
          </p:txBody>
        </p:sp>
        <p:sp>
          <p:nvSpPr>
            <p:cNvPr id="94" name="Rectangle 93"/>
            <p:cNvSpPr/>
            <p:nvPr/>
          </p:nvSpPr>
          <p:spPr>
            <a:xfrm>
              <a:off x="499097" y="1342425"/>
              <a:ext cx="420308" cy="238527"/>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normalizeH="0" noProof="0">
                  <a:ln>
                    <a:noFill/>
                  </a:ln>
                  <a:solidFill>
                    <a:schemeClr val="tx2"/>
                  </a:solidFill>
                  <a:effectLst/>
                  <a:uLnTx/>
                  <a:uFillTx/>
                  <a:latin typeface="Segoe UI Semibold" charset="0"/>
                  <a:ea typeface="Segoe UI Semibold" charset="0"/>
                  <a:cs typeface="Segoe UI Semibold" charset="0"/>
                </a:rPr>
                <a:t>LOB</a:t>
              </a:r>
            </a:p>
          </p:txBody>
        </p:sp>
        <p:sp>
          <p:nvSpPr>
            <p:cNvPr id="95" name="Rectangle 94"/>
            <p:cNvSpPr/>
            <p:nvPr/>
          </p:nvSpPr>
          <p:spPr>
            <a:xfrm>
              <a:off x="377272" y="2321236"/>
              <a:ext cx="542135" cy="238527"/>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lang="en-US" sz="1000" b="1" kern="0">
                  <a:solidFill>
                    <a:schemeClr val="tx2"/>
                  </a:solidFill>
                  <a:latin typeface="Segoe UI Semibold" charset="0"/>
                  <a:ea typeface="Segoe UI Semibold" charset="0"/>
                  <a:cs typeface="Segoe UI Semibold" charset="0"/>
                </a:rPr>
                <a:t>Graph</a:t>
              </a:r>
            </a:p>
          </p:txBody>
        </p:sp>
        <p:sp>
          <p:nvSpPr>
            <p:cNvPr id="96" name="Rectangle 95"/>
            <p:cNvSpPr/>
            <p:nvPr/>
          </p:nvSpPr>
          <p:spPr>
            <a:xfrm>
              <a:off x="550393" y="3789451"/>
              <a:ext cx="369012" cy="238527"/>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lang="en-US" sz="1000" b="1" kern="0">
                  <a:solidFill>
                    <a:schemeClr val="tx2"/>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1045072" y="1283873"/>
              <a:ext cx="322152" cy="27215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98" name="Group 97"/>
            <p:cNvGrpSpPr/>
            <p:nvPr/>
          </p:nvGrpSpPr>
          <p:grpSpPr>
            <a:xfrm>
              <a:off x="1033394" y="2275451"/>
              <a:ext cx="345509" cy="307628"/>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8" name="Rectangle 167"/>
            <p:cNvSpPr/>
            <p:nvPr/>
          </p:nvSpPr>
          <p:spPr>
            <a:xfrm>
              <a:off x="370859" y="2810641"/>
              <a:ext cx="548547" cy="238527"/>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lang="en-US" sz="1000" b="1" kern="0">
                  <a:solidFill>
                    <a:schemeClr val="tx2"/>
                  </a:solidFill>
                  <a:latin typeface="Segoe UI Semibold" charset="0"/>
                  <a:ea typeface="Segoe UI Semibold" charset="0"/>
                  <a:cs typeface="Segoe UI Semibold" charset="0"/>
                </a:rPr>
                <a:t>Image</a:t>
              </a:r>
            </a:p>
          </p:txBody>
        </p:sp>
        <p:grpSp>
          <p:nvGrpSpPr>
            <p:cNvPr id="170" name="Group 169"/>
            <p:cNvGrpSpPr/>
            <p:nvPr/>
          </p:nvGrpSpPr>
          <p:grpSpPr>
            <a:xfrm>
              <a:off x="1065758" y="2775741"/>
              <a:ext cx="280784" cy="251889"/>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172"/>
              <p:cNvSpPr>
                <a:spLocks noChangeArrowheads="1"/>
              </p:cNvSpPr>
              <p:nvPr/>
            </p:nvSpPr>
            <p:spPr bwMode="auto">
              <a:xfrm>
                <a:off x="2951221" y="1871082"/>
                <a:ext cx="47971" cy="46905"/>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4" name="Freeform 173"/>
            <p:cNvSpPr/>
            <p:nvPr/>
          </p:nvSpPr>
          <p:spPr bwMode="auto">
            <a:xfrm>
              <a:off x="1056891" y="3306340"/>
              <a:ext cx="298516" cy="244459"/>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p:cNvSpPr/>
            <p:nvPr/>
          </p:nvSpPr>
          <p:spPr>
            <a:xfrm>
              <a:off x="455819" y="1831830"/>
              <a:ext cx="463588" cy="238527"/>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lang="en-US" sz="1000" b="1" kern="0">
                  <a:solidFill>
                    <a:schemeClr val="tx2"/>
                  </a:solidFill>
                  <a:latin typeface="Segoe UI Semibold" charset="0"/>
                  <a:ea typeface="Segoe UI Semibold" charset="0"/>
                  <a:cs typeface="Segoe UI Semibold" charset="0"/>
                </a:rPr>
                <a:t>CRM</a:t>
              </a:r>
            </a:p>
          </p:txBody>
        </p:sp>
        <p:grpSp>
          <p:nvGrpSpPr>
            <p:cNvPr id="176" name="Group 175"/>
            <p:cNvGrpSpPr/>
            <p:nvPr/>
          </p:nvGrpSpPr>
          <p:grpSpPr>
            <a:xfrm>
              <a:off x="1083411" y="1791650"/>
              <a:ext cx="245475" cy="30522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Oval 9"/>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p:cNvGrpSpPr/>
            <p:nvPr/>
          </p:nvGrpSpPr>
          <p:grpSpPr>
            <a:xfrm>
              <a:off x="1018963" y="3753955"/>
              <a:ext cx="361012" cy="303907"/>
              <a:chOff x="2907342" y="5439822"/>
              <a:chExt cx="478274" cy="405267"/>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7544" y="5439822"/>
                <a:ext cx="268072" cy="138560"/>
                <a:chOff x="2946400" y="1075143"/>
                <a:chExt cx="6491514" cy="3355305"/>
              </a:xfrm>
            </p:grpSpPr>
            <p:sp>
              <p:nvSpPr>
                <p:cNvPr id="165"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124" name="Freeform 128"/>
            <p:cNvSpPr>
              <a:spLocks noChangeAspect="1"/>
            </p:cNvSpPr>
            <p:nvPr/>
          </p:nvSpPr>
          <p:spPr bwMode="black">
            <a:xfrm>
              <a:off x="979347" y="4285430"/>
              <a:ext cx="389000" cy="2148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333F50"/>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TextBox 124"/>
            <p:cNvSpPr txBox="1"/>
            <p:nvPr/>
          </p:nvSpPr>
          <p:spPr>
            <a:xfrm>
              <a:off x="311565" y="4278858"/>
              <a:ext cx="572935" cy="230832"/>
            </a:xfrm>
            <a:prstGeom prst="rect">
              <a:avLst/>
            </a:prstGeom>
            <a:noFill/>
          </p:spPr>
          <p:txBody>
            <a:bodyPr wrap="square" lIns="91440" tIns="45720" rIns="91440" bIns="45720" rtlCol="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lang="en-US" sz="1000" b="1" kern="0">
                  <a:solidFill>
                    <a:schemeClr val="tx2"/>
                  </a:solidFill>
                  <a:latin typeface="Segoe UI Semibold" charset="0"/>
                  <a:ea typeface="Segoe UI Semibold" charset="0"/>
                  <a:cs typeface="Segoe UI Semibold" charset="0"/>
                </a:rPr>
                <a:t>Cloud</a:t>
              </a: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1850503" y="1885907"/>
              <a:ext cx="1756064" cy="18592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3652605" y="1885907"/>
              <a:ext cx="1756064" cy="18592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710593" rtl="0" eaLnBrk="1" fontAlgn="auto" latinLnBrk="0" hangingPunct="1">
                <a:lnSpc>
                  <a:spcPct val="100000"/>
                </a:lnSpc>
                <a:spcBef>
                  <a:spcPct val="0"/>
                </a:spcBef>
                <a:spcAft>
                  <a:spcPct val="35000"/>
                </a:spcAft>
                <a:buClrTx/>
                <a:buSzTx/>
                <a:buFontTx/>
                <a:buNone/>
                <a:tabLst/>
                <a:defRPr/>
              </a:pPr>
              <a:r>
                <a:rPr lang="en-US" sz="1600" kern="0">
                  <a:solidFill>
                    <a:schemeClr val="tx1"/>
                  </a:solidFill>
                  <a:latin typeface="Segoe UI Semibold" panose="020B0702040204020203" pitchFamily="34" charset="0"/>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5454707" y="1885907"/>
              <a:ext cx="1756064" cy="18592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710593" rtl="0" eaLnBrk="1" fontAlgn="auto" latinLnBrk="0" hangingPunct="1">
                <a:lnSpc>
                  <a:spcPct val="100000"/>
                </a:lnSpc>
                <a:spcBef>
                  <a:spcPct val="0"/>
                </a:spcBef>
                <a:spcAft>
                  <a:spcPct val="35000"/>
                </a:spcAft>
                <a:buClrTx/>
                <a:buSzTx/>
                <a:buFontTx/>
                <a:buNone/>
                <a:tabLst/>
                <a:defRPr/>
              </a:pPr>
              <a:r>
                <a:rPr lang="en-US" sz="1600" kern="0">
                  <a:solidFill>
                    <a:schemeClr val="tx1"/>
                  </a:solidFill>
                  <a:latin typeface="Segoe UI Semibold" panose="020B0702040204020203" pitchFamily="34" charset="0"/>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256809" y="1885907"/>
              <a:ext cx="1756064" cy="18592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710593" rtl="0" eaLnBrk="1" fontAlgn="auto" latinLnBrk="0" hangingPunct="1">
                <a:lnSpc>
                  <a:spcPct val="100000"/>
                </a:lnSpc>
                <a:spcBef>
                  <a:spcPct val="0"/>
                </a:spcBef>
                <a:spcAft>
                  <a:spcPct val="35000"/>
                </a:spcAft>
                <a:buClrTx/>
                <a:buSzTx/>
                <a:buFontTx/>
                <a:buNone/>
                <a:tabLst/>
                <a:defRPr/>
              </a:pPr>
              <a:r>
                <a:rPr lang="en-US" sz="1600" kern="0">
                  <a:solidFill>
                    <a:schemeClr val="tx1"/>
                  </a:solidFill>
                  <a:latin typeface="Segoe UI Semibold" panose="020B0702040204020203" pitchFamily="34" charset="0"/>
                  <a:cs typeface="Segoe UI Semibold" panose="020B0702040204020203" pitchFamily="34" charset="0"/>
                </a:rPr>
                <a:t>Model &amp; serve</a:t>
              </a:r>
            </a:p>
          </p:txBody>
        </p:sp>
        <p:sp>
          <p:nvSpPr>
            <p:cNvPr id="142" name="Rectangle 141">
              <a:extLst>
                <a:ext uri="{FF2B5EF4-FFF2-40B4-BE49-F238E27FC236}">
                  <a16:creationId xmlns:a16="http://schemas.microsoft.com/office/drawing/2014/main" id="{F3538B4A-24B1-4E66-B101-FDF2D2368C3F}"/>
                </a:ext>
              </a:extLst>
            </p:cNvPr>
            <p:cNvSpPr/>
            <p:nvPr/>
          </p:nvSpPr>
          <p:spPr>
            <a:xfrm>
              <a:off x="1926555" y="3251513"/>
              <a:ext cx="1426161" cy="400110"/>
            </a:xfrm>
            <a:prstGeom prst="rect">
              <a:avLst/>
            </a:prstGeom>
          </p:spPr>
          <p:txBody>
            <a:bodyPr wrap="none">
              <a:spAutoFit/>
            </a:bodyPr>
            <a:lstStyle/>
            <a:p>
              <a:pPr marL="0" marR="0" lvl="0" indent="0" defTabSz="914102" rtl="0" eaLnBrk="1" fontAlgn="base" latinLnBrk="0" hangingPunct="1">
                <a:spcBef>
                  <a:spcPct val="0"/>
                </a:spcBef>
                <a:spcAft>
                  <a:spcPct val="0"/>
                </a:spcAft>
                <a:buClrTx/>
                <a:buSzTx/>
                <a:buFontTx/>
                <a:buNone/>
                <a:tabLst/>
                <a:defRPr/>
              </a:pPr>
              <a:r>
                <a:rPr kumimoji="0" lang="en-US" sz="1000" b="1" i="0" u="none" strike="noStrike" kern="0" cap="none" spc="49" normalizeH="0" baseline="0" noProof="0">
                  <a:ln>
                    <a:noFill/>
                  </a:ln>
                  <a:effectLst/>
                  <a:uLnTx/>
                  <a:uFillTx/>
                  <a:latin typeface="+mj-lt"/>
                  <a:ea typeface="Segoe UI Semibold" charset="0"/>
                  <a:cs typeface="Segoe UI Semibold" charset="0"/>
                </a:rPr>
                <a:t>Data orchestration </a:t>
              </a:r>
              <a:br>
                <a:rPr kumimoji="0" lang="en-US" sz="1000" b="1" i="0" u="none" strike="noStrike" kern="0" cap="none" spc="49" normalizeH="0" baseline="0" noProof="0">
                  <a:ln>
                    <a:noFill/>
                  </a:ln>
                  <a:effectLst/>
                  <a:uLnTx/>
                  <a:uFillTx/>
                  <a:latin typeface="+mj-lt"/>
                  <a:ea typeface="Segoe UI Semibold" charset="0"/>
                  <a:cs typeface="Segoe UI Semibold" charset="0"/>
                </a:rPr>
              </a:br>
              <a:r>
                <a:rPr kumimoji="0" lang="en-US" sz="1000" b="1" i="0" u="none" strike="noStrike" kern="0" cap="none" spc="49" normalizeH="0" baseline="0" noProof="0">
                  <a:ln>
                    <a:noFill/>
                  </a:ln>
                  <a:effectLst/>
                  <a:uLnTx/>
                  <a:uFillTx/>
                  <a:latin typeface="+mj-lt"/>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3766905" y="3251513"/>
              <a:ext cx="1756064" cy="400110"/>
            </a:xfrm>
            <a:prstGeom prst="rect">
              <a:avLst/>
            </a:prstGeom>
          </p:spPr>
          <p:txBody>
            <a:bodyPr wrap="square">
              <a:spAutoFit/>
            </a:bodyPr>
            <a:lstStyle/>
            <a:p>
              <a:pPr defTabSz="914102" fontAlgn="base">
                <a:spcBef>
                  <a:spcPct val="0"/>
                </a:spcBef>
                <a:spcAft>
                  <a:spcPct val="0"/>
                </a:spcAft>
                <a:defRPr/>
              </a:pPr>
              <a:r>
                <a:rPr lang="en-US" sz="1000" b="1" kern="0" spc="49">
                  <a:latin typeface="+mj-lt"/>
                  <a:ea typeface="Segoe UI Semibold" charset="0"/>
                  <a:cs typeface="Segoe UI Semibold" charset="0"/>
                </a:rPr>
                <a:t>Big Data </a:t>
              </a:r>
            </a:p>
            <a:p>
              <a:pPr defTabSz="914102" fontAlgn="base">
                <a:spcBef>
                  <a:spcPct val="0"/>
                </a:spcBef>
                <a:spcAft>
                  <a:spcPct val="0"/>
                </a:spcAft>
                <a:defRPr/>
              </a:pPr>
              <a:r>
                <a:rPr lang="en-US" sz="1000" b="1" kern="0" spc="49">
                  <a:latin typeface="+mj-lt"/>
                  <a:ea typeface="Segoe UI Semibold" charset="0"/>
                  <a:cs typeface="Segoe UI Semibold" charset="0"/>
                </a:rPr>
                <a:t>store</a:t>
              </a:r>
            </a:p>
          </p:txBody>
        </p:sp>
        <p:sp>
          <p:nvSpPr>
            <p:cNvPr id="144" name="Rectangle 143">
              <a:extLst>
                <a:ext uri="{FF2B5EF4-FFF2-40B4-BE49-F238E27FC236}">
                  <a16:creationId xmlns:a16="http://schemas.microsoft.com/office/drawing/2014/main" id="{37C29A0C-BBBA-4BC1-A8F0-C0CA5F736382}"/>
                </a:ext>
              </a:extLst>
            </p:cNvPr>
            <p:cNvSpPr/>
            <p:nvPr/>
          </p:nvSpPr>
          <p:spPr>
            <a:xfrm>
              <a:off x="5566149" y="3251513"/>
              <a:ext cx="806952" cy="400110"/>
            </a:xfrm>
            <a:prstGeom prst="rect">
              <a:avLst/>
            </a:prstGeom>
          </p:spPr>
          <p:txBody>
            <a:bodyPr wrap="none">
              <a:spAutoFit/>
            </a:bodyPr>
            <a:lstStyle/>
            <a:p>
              <a:pPr defTabSz="914102" fontAlgn="base">
                <a:spcBef>
                  <a:spcPct val="0"/>
                </a:spcBef>
                <a:spcAft>
                  <a:spcPct val="0"/>
                </a:spcAft>
                <a:defRPr/>
              </a:pPr>
              <a:r>
                <a:rPr lang="en-US" sz="1000" b="1" kern="0" spc="49">
                  <a:latin typeface="+mj-lt"/>
                  <a:ea typeface="Segoe UI Semibold" charset="0"/>
                  <a:cs typeface="Segoe UI Semibold" charset="0"/>
                </a:rPr>
                <a:t>Analytics </a:t>
              </a:r>
            </a:p>
            <a:p>
              <a:pPr defTabSz="914102" fontAlgn="base">
                <a:spcBef>
                  <a:spcPct val="0"/>
                </a:spcBef>
                <a:spcAft>
                  <a:spcPct val="0"/>
                </a:spcAft>
                <a:defRPr/>
              </a:pPr>
              <a:r>
                <a:rPr lang="en-US" sz="1000" b="1" kern="0" spc="49">
                  <a:latin typeface="+mj-lt"/>
                  <a:ea typeface="Segoe UI Semibold" charset="0"/>
                  <a:cs typeface="Segoe UI Semibold" charset="0"/>
                </a:rPr>
                <a:t>engines</a:t>
              </a:r>
            </a:p>
          </p:txBody>
        </p:sp>
        <p:sp>
          <p:nvSpPr>
            <p:cNvPr id="145" name="Rectangle 144">
              <a:extLst>
                <a:ext uri="{FF2B5EF4-FFF2-40B4-BE49-F238E27FC236}">
                  <a16:creationId xmlns:a16="http://schemas.microsoft.com/office/drawing/2014/main" id="{80A80543-2800-4918-9F49-3987BC5D97B2}"/>
                </a:ext>
              </a:extLst>
            </p:cNvPr>
            <p:cNvSpPr/>
            <p:nvPr/>
          </p:nvSpPr>
          <p:spPr>
            <a:xfrm>
              <a:off x="7350240" y="3251513"/>
              <a:ext cx="874407" cy="400110"/>
            </a:xfrm>
            <a:prstGeom prst="rect">
              <a:avLst/>
            </a:prstGeom>
          </p:spPr>
          <p:txBody>
            <a:bodyPr wrap="none">
              <a:spAutoFit/>
            </a:bodyPr>
            <a:lstStyle/>
            <a:p>
              <a:pPr defTabSz="914102" fontAlgn="base">
                <a:spcBef>
                  <a:spcPct val="0"/>
                </a:spcBef>
                <a:spcAft>
                  <a:spcPct val="0"/>
                </a:spcAft>
                <a:defRPr/>
              </a:pPr>
              <a:r>
                <a:rPr lang="en-US" sz="1000" b="1" kern="0" spc="49">
                  <a:latin typeface="+mj-lt"/>
                  <a:ea typeface="Segoe UI Semibold" charset="0"/>
                  <a:cs typeface="Segoe UI Semibold" charset="0"/>
                </a:rPr>
                <a:t>Data </a:t>
              </a:r>
            </a:p>
            <a:p>
              <a:pPr defTabSz="914102" fontAlgn="base">
                <a:spcBef>
                  <a:spcPct val="0"/>
                </a:spcBef>
                <a:spcAft>
                  <a:spcPct val="0"/>
                </a:spcAft>
                <a:defRPr/>
              </a:pPr>
              <a:r>
                <a:rPr lang="en-US" sz="1000" b="1" kern="0" spc="49">
                  <a:latin typeface="+mj-lt"/>
                  <a:ea typeface="Segoe UI Semibold" charset="0"/>
                  <a:cs typeface="Segoe UI Semibold" charset="0"/>
                </a:rPr>
                <a:t>warehouse</a:t>
              </a:r>
            </a:p>
          </p:txBody>
        </p:sp>
        <p:grpSp>
          <p:nvGrpSpPr>
            <p:cNvPr id="16" name="Group 15">
              <a:extLst>
                <a:ext uri="{FF2B5EF4-FFF2-40B4-BE49-F238E27FC236}">
                  <a16:creationId xmlns:a16="http://schemas.microsoft.com/office/drawing/2014/main" id="{E2E8EC5A-13C3-4722-915B-D4570C280542}"/>
                </a:ext>
              </a:extLst>
            </p:cNvPr>
            <p:cNvGrpSpPr/>
            <p:nvPr/>
          </p:nvGrpSpPr>
          <p:grpSpPr>
            <a:xfrm>
              <a:off x="3857111" y="2586122"/>
              <a:ext cx="546938" cy="547142"/>
              <a:chOff x="4544063" y="3426643"/>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544063" y="3426643"/>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B95D1B1E-D609-4C6D-8AB8-6783338C86F1}"/>
                  </a:ext>
                </a:extLst>
              </p:cNvPr>
              <p:cNvGrpSpPr/>
              <p:nvPr/>
            </p:nvGrpSpPr>
            <p:grpSpPr>
              <a:xfrm>
                <a:off x="4933677" y="3465961"/>
                <a:ext cx="101138" cy="133616"/>
                <a:chOff x="5455894" y="3449910"/>
                <a:chExt cx="125436" cy="165717"/>
              </a:xfrm>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w="158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w="158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w="158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w="158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13" name="Group 12"/>
            <p:cNvGrpSpPr/>
            <p:nvPr/>
          </p:nvGrpSpPr>
          <p:grpSpPr>
            <a:xfrm>
              <a:off x="5646453" y="2628263"/>
              <a:ext cx="372452" cy="405709"/>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875649" y="3553587"/>
                <a:ext cx="5320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875649" y="3626747"/>
                <a:ext cx="5320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37104" y="3703234"/>
                <a:ext cx="9311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0" y="50942"/>
              <a:ext cx="11655078" cy="553998"/>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02" rtl="0" eaLnBrk="1" fontAlgn="base" latinLnBrk="0" hangingPunct="1">
                <a:lnSpc>
                  <a:spcPct val="100000"/>
                </a:lnSpc>
                <a:spcBef>
                  <a:spcPct val="20000"/>
                </a:spcBef>
                <a:spcAft>
                  <a:spcPct val="0"/>
                </a:spcAft>
                <a:buClrTx/>
                <a:buSzPct val="90000"/>
                <a:buFont typeface="Arial" pitchFamily="34" charset="0"/>
                <a:buNone/>
                <a:tabLst/>
                <a:defRPr/>
              </a:pPr>
              <a:endParaRPr kumimoji="0" lang="en-US" sz="2000" b="0" i="0" u="none" strike="noStrike" kern="1200" cap="none" spc="0" normalizeH="0" baseline="0" noProof="0">
                <a:ln>
                  <a:noFill/>
                </a:ln>
                <a:solidFill>
                  <a:schemeClr val="tx1"/>
                </a:solidFill>
                <a:effectLst/>
                <a:uLnTx/>
                <a:uFillTx/>
                <a:latin typeface="Segoe UI Semilight" charset="0"/>
                <a:ea typeface="Segoe UI Semilight" charset="0"/>
                <a:cs typeface="Segoe UI Semilight" charset="0"/>
              </a:endParaRPr>
            </a:p>
          </p:txBody>
        </p:sp>
        <p:cxnSp>
          <p:nvCxnSpPr>
            <p:cNvPr id="185" name="Straight Arrow Connector 184"/>
            <p:cNvCxnSpPr>
              <a:cxnSpLocks/>
            </p:cNvCxnSpPr>
            <p:nvPr/>
          </p:nvCxnSpPr>
          <p:spPr>
            <a:xfrm>
              <a:off x="9264057" y="2810917"/>
              <a:ext cx="213198"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34FE290-10F0-427E-BF8B-C160F80D8B93}"/>
                </a:ext>
              </a:extLst>
            </p:cNvPr>
            <p:cNvCxnSpPr/>
            <p:nvPr/>
          </p:nvCxnSpPr>
          <p:spPr>
            <a:xfrm>
              <a:off x="9264057" y="2058366"/>
              <a:ext cx="213198"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EFB94181-7450-44B5-A83C-C13586B5674E}"/>
                </a:ext>
              </a:extLst>
            </p:cNvPr>
            <p:cNvSpPr/>
            <p:nvPr/>
          </p:nvSpPr>
          <p:spPr>
            <a:xfrm>
              <a:off x="9573489" y="1936141"/>
              <a:ext cx="1380506" cy="297004"/>
            </a:xfrm>
            <a:prstGeom prst="rect">
              <a:avLst/>
            </a:prstGeom>
          </p:spPr>
          <p:txBody>
            <a:bodyPr wrap="none">
              <a:spAutoFit/>
            </a:bodyPr>
            <a:lstStyle/>
            <a:p>
              <a:pPr marL="0" marR="0" lvl="0" indent="0"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normalizeH="0" noProof="0">
                  <a:ln>
                    <a:noFill/>
                  </a:ln>
                  <a:effectLst/>
                  <a:uLnTx/>
                  <a:uFillTx/>
                  <a:latin typeface="Segoe UI Semibold" charset="0"/>
                  <a:ea typeface="Segoe UI Semibold" charset="0"/>
                  <a:cs typeface="Segoe UI Semibold" charset="0"/>
                </a:rPr>
                <a:t>BI + Reporting</a:t>
              </a:r>
            </a:p>
          </p:txBody>
        </p:sp>
        <p:sp>
          <p:nvSpPr>
            <p:cNvPr id="112" name="Freeform: Shape 829">
              <a:extLst>
                <a:ext uri="{FF2B5EF4-FFF2-40B4-BE49-F238E27FC236}">
                  <a16:creationId xmlns:a16="http://schemas.microsoft.com/office/drawing/2014/main" id="{76201538-CB81-4924-97E6-FDBBDAFAE2DA}"/>
                </a:ext>
              </a:extLst>
            </p:cNvPr>
            <p:cNvSpPr/>
            <p:nvPr/>
          </p:nvSpPr>
          <p:spPr bwMode="auto">
            <a:xfrm>
              <a:off x="7487097" y="2556666"/>
              <a:ext cx="381073" cy="49128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E5BC9B78-2D27-49E3-9A88-FF240BE5C1F2}"/>
                </a:ext>
              </a:extLst>
            </p:cNvPr>
            <p:cNvGrpSpPr/>
            <p:nvPr/>
          </p:nvGrpSpPr>
          <p:grpSpPr>
            <a:xfrm>
              <a:off x="2025763" y="2634795"/>
              <a:ext cx="1034058" cy="441886"/>
              <a:chOff x="3236946" y="3475316"/>
              <a:chExt cx="1034058" cy="441886"/>
            </a:xfrm>
          </p:grpSpPr>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tailEnd type="arrow"/>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4" name="Freeform 27">
                <a:extLst>
                  <a:ext uri="{FF2B5EF4-FFF2-40B4-BE49-F238E27FC236}">
                    <a16:creationId xmlns:a16="http://schemas.microsoft.com/office/drawing/2014/main" id="{F11A2B58-2FE6-47AE-8AA6-7B4C86DDEE2A}"/>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9050">
                <a:solidFill>
                  <a:schemeClr val="tx2"/>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9050">
                <a:solidFill>
                  <a:schemeClr val="tx2"/>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9050">
                <a:solidFill>
                  <a:schemeClr val="tx2"/>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9050">
                <a:solidFill>
                  <a:schemeClr val="tx2"/>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Freeform: Shape 829">
                <a:extLst>
                  <a:ext uri="{FF2B5EF4-FFF2-40B4-BE49-F238E27FC236}">
                    <a16:creationId xmlns:a16="http://schemas.microsoft.com/office/drawing/2014/main" id="{B6C9C423-DE0F-4406-B988-E1240E899B47}"/>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9050">
                <a:solidFill>
                  <a:schemeClr val="tx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3" name="Cylinder 828">
                <a:extLst>
                  <a:ext uri="{FF2B5EF4-FFF2-40B4-BE49-F238E27FC236}">
                    <a16:creationId xmlns:a16="http://schemas.microsoft.com/office/drawing/2014/main" id="{1E06B6BF-0051-43A6-B151-E5CB90226A10}"/>
                  </a:ext>
                </a:extLst>
              </p:cNvPr>
              <p:cNvSpPr/>
              <p:nvPr/>
            </p:nvSpPr>
            <p:spPr bwMode="auto">
              <a:xfrm>
                <a:off x="3236946" y="3475316"/>
                <a:ext cx="123974" cy="162872"/>
              </a:xfrm>
              <a:prstGeom prst="can">
                <a:avLst>
                  <a:gd name="adj" fmla="val 39530"/>
                </a:avLst>
              </a:prstGeom>
              <a:noFill/>
              <a:ln w="19050">
                <a:solidFill>
                  <a:schemeClr val="tx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14" name="Cylinder 828">
                <a:extLst>
                  <a:ext uri="{FF2B5EF4-FFF2-40B4-BE49-F238E27FC236}">
                    <a16:creationId xmlns:a16="http://schemas.microsoft.com/office/drawing/2014/main" id="{0353AF74-1686-4F49-B937-2489899AF8F6}"/>
                  </a:ext>
                </a:extLst>
              </p:cNvPr>
              <p:cNvSpPr/>
              <p:nvPr/>
            </p:nvSpPr>
            <p:spPr bwMode="auto">
              <a:xfrm>
                <a:off x="3236946" y="3754330"/>
                <a:ext cx="123974" cy="162872"/>
              </a:xfrm>
              <a:prstGeom prst="can">
                <a:avLst>
                  <a:gd name="adj" fmla="val 39530"/>
                </a:avLst>
              </a:prstGeom>
              <a:noFill/>
              <a:ln w="19050">
                <a:solidFill>
                  <a:schemeClr val="tx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
          <p:nvSpPr>
            <p:cNvPr id="101" name="Right Bracket 100"/>
            <p:cNvSpPr/>
            <p:nvPr/>
          </p:nvSpPr>
          <p:spPr>
            <a:xfrm>
              <a:off x="9119585" y="1855424"/>
              <a:ext cx="52618" cy="19202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D5EB69A-C02E-4695-9678-9DF56E59F850}"/>
                </a:ext>
              </a:extLst>
            </p:cNvPr>
            <p:cNvSpPr/>
            <p:nvPr/>
          </p:nvSpPr>
          <p:spPr>
            <a:xfrm>
              <a:off x="9569109" y="3365163"/>
              <a:ext cx="1760418" cy="297004"/>
            </a:xfrm>
            <a:prstGeom prst="rect">
              <a:avLst/>
            </a:prstGeom>
          </p:spPr>
          <p:txBody>
            <a:bodyPr wrap="none">
              <a:spAutoFit/>
            </a:bodyPr>
            <a:lstStyle/>
            <a:p>
              <a:pPr defTabSz="914102" fontAlgn="base">
                <a:lnSpc>
                  <a:spcPct val="95000"/>
                </a:lnSpc>
                <a:spcBef>
                  <a:spcPct val="0"/>
                </a:spcBef>
                <a:spcAft>
                  <a:spcPct val="0"/>
                </a:spcAft>
                <a:defRPr/>
              </a:pPr>
              <a:r>
                <a:rPr lang="en-US" sz="1400" b="1" kern="0">
                  <a:latin typeface="Segoe UI Semibold" charset="0"/>
                  <a:ea typeface="Segoe UI Semibold" charset="0"/>
                  <a:cs typeface="Segoe UI Semibold" charset="0"/>
                </a:rPr>
                <a:t>Real Time Analytics</a:t>
              </a:r>
            </a:p>
          </p:txBody>
        </p:sp>
        <p:cxnSp>
          <p:nvCxnSpPr>
            <p:cNvPr id="116" name="Straight Arrow Connector 115">
              <a:extLst>
                <a:ext uri="{FF2B5EF4-FFF2-40B4-BE49-F238E27FC236}">
                  <a16:creationId xmlns:a16="http://schemas.microsoft.com/office/drawing/2014/main" id="{7C26A30F-E71F-4752-A5FD-A78585E8E35F}"/>
                </a:ext>
              </a:extLst>
            </p:cNvPr>
            <p:cNvCxnSpPr>
              <a:cxnSpLocks/>
            </p:cNvCxnSpPr>
            <p:nvPr/>
          </p:nvCxnSpPr>
          <p:spPr>
            <a:xfrm>
              <a:off x="9264057" y="3533170"/>
              <a:ext cx="213198"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grpSp>
      <p:sp>
        <p:nvSpPr>
          <p:cNvPr id="18" name="Title 17">
            <a:extLst>
              <a:ext uri="{FF2B5EF4-FFF2-40B4-BE49-F238E27FC236}">
                <a16:creationId xmlns:a16="http://schemas.microsoft.com/office/drawing/2014/main" id="{AAC9A800-FD4D-44BD-A95E-8908545E8FA7}"/>
              </a:ext>
            </a:extLst>
          </p:cNvPr>
          <p:cNvSpPr>
            <a:spLocks noGrp="1"/>
          </p:cNvSpPr>
          <p:nvPr>
            <p:ph type="title"/>
          </p:nvPr>
        </p:nvSpPr>
        <p:spPr/>
        <p:txBody>
          <a:bodyPr/>
          <a:lstStyle/>
          <a:p>
            <a:r>
              <a:rPr lang="en-US"/>
              <a:t>Big Data and data warehouse</a:t>
            </a:r>
          </a:p>
        </p:txBody>
      </p:sp>
      <p:sp>
        <p:nvSpPr>
          <p:cNvPr id="100" name="TextBox 99">
            <a:extLst>
              <a:ext uri="{FF2B5EF4-FFF2-40B4-BE49-F238E27FC236}">
                <a16:creationId xmlns:a16="http://schemas.microsoft.com/office/drawing/2014/main" id="{0A86A9A2-FDB4-C842-A1AC-5405A13F83BE}"/>
              </a:ext>
            </a:extLst>
          </p:cNvPr>
          <p:cNvSpPr txBox="1"/>
          <p:nvPr/>
        </p:nvSpPr>
        <p:spPr>
          <a:xfrm>
            <a:off x="1800303" y="4539860"/>
            <a:ext cx="1834323" cy="461665"/>
          </a:xfrm>
          <a:prstGeom prst="rect">
            <a:avLst/>
          </a:prstGeom>
          <a:noFill/>
        </p:spPr>
        <p:txBody>
          <a:bodyPr wrap="square" lIns="91440" tIns="146304" rIns="182880" bIns="146304" rtlCol="0">
            <a:spAutoFit/>
          </a:bodyPr>
          <a:lstStyle/>
          <a:p>
            <a:pPr>
              <a:lnSpc>
                <a:spcPct val="90000"/>
              </a:lnSpc>
              <a:spcAft>
                <a:spcPts val="900"/>
              </a:spcAft>
            </a:pPr>
            <a:r>
              <a:rPr lang="en-US" sz="1200">
                <a:solidFill>
                  <a:schemeClr val="tx2"/>
                </a:solidFill>
                <a:latin typeface="+mj-lt"/>
                <a:cs typeface="Segoe UI" panose="020B0502040204020203" pitchFamily="34" charset="0"/>
              </a:rPr>
              <a:t>Azure Data Factory</a:t>
            </a:r>
          </a:p>
        </p:txBody>
      </p:sp>
      <p:sp>
        <p:nvSpPr>
          <p:cNvPr id="102" name="TextBox 101">
            <a:extLst>
              <a:ext uri="{FF2B5EF4-FFF2-40B4-BE49-F238E27FC236}">
                <a16:creationId xmlns:a16="http://schemas.microsoft.com/office/drawing/2014/main" id="{6D7C6D58-FB43-4545-B2D6-5222DCD8309A}"/>
              </a:ext>
            </a:extLst>
          </p:cNvPr>
          <p:cNvSpPr txBox="1"/>
          <p:nvPr/>
        </p:nvSpPr>
        <p:spPr>
          <a:xfrm>
            <a:off x="3602405" y="4539860"/>
            <a:ext cx="1834323" cy="1024896"/>
          </a:xfrm>
          <a:prstGeom prst="rect">
            <a:avLst/>
          </a:prstGeom>
          <a:noFill/>
        </p:spPr>
        <p:txBody>
          <a:bodyPr wrap="square" lIns="91440" tIns="146304" rIns="182880" bIns="146304" rtlCol="0">
            <a:spAutoFit/>
          </a:bodyPr>
          <a:lstStyle/>
          <a:p>
            <a:pPr>
              <a:lnSpc>
                <a:spcPct val="90000"/>
              </a:lnSpc>
              <a:spcAft>
                <a:spcPts val="900"/>
              </a:spcAft>
            </a:pPr>
            <a:r>
              <a:rPr lang="en-US" sz="1200">
                <a:solidFill>
                  <a:schemeClr val="tx2"/>
                </a:solidFill>
                <a:latin typeface="+mj-lt"/>
                <a:cs typeface="Segoe UI" panose="020B0502040204020203" pitchFamily="34" charset="0"/>
              </a:rPr>
              <a:t>Azure Blob storage</a:t>
            </a:r>
          </a:p>
          <a:p>
            <a:pPr>
              <a:lnSpc>
                <a:spcPct val="90000"/>
              </a:lnSpc>
              <a:spcAft>
                <a:spcPts val="900"/>
              </a:spcAft>
            </a:pPr>
            <a:r>
              <a:rPr lang="en-US" sz="1200">
                <a:solidFill>
                  <a:schemeClr val="tx2"/>
                </a:solidFill>
                <a:latin typeface="+mj-lt"/>
                <a:cs typeface="Segoe UI" panose="020B0502040204020203" pitchFamily="34" charset="0"/>
              </a:rPr>
              <a:t>Azure Data Lake Store</a:t>
            </a:r>
          </a:p>
          <a:p>
            <a:pPr>
              <a:lnSpc>
                <a:spcPct val="90000"/>
              </a:lnSpc>
              <a:spcAft>
                <a:spcPts val="900"/>
              </a:spcAft>
            </a:pPr>
            <a:endParaRPr lang="en-US" sz="1200">
              <a:solidFill>
                <a:schemeClr val="tx2"/>
              </a:solidFill>
              <a:latin typeface="+mj-lt"/>
              <a:cs typeface="Segoe UI" panose="020B0502040204020203" pitchFamily="34" charset="0"/>
            </a:endParaRPr>
          </a:p>
        </p:txBody>
      </p:sp>
      <p:sp>
        <p:nvSpPr>
          <p:cNvPr id="117" name="TextBox 116">
            <a:extLst>
              <a:ext uri="{FF2B5EF4-FFF2-40B4-BE49-F238E27FC236}">
                <a16:creationId xmlns:a16="http://schemas.microsoft.com/office/drawing/2014/main" id="{7E974DF8-068E-5249-94C6-14F041C18032}"/>
              </a:ext>
            </a:extLst>
          </p:cNvPr>
          <p:cNvSpPr txBox="1"/>
          <p:nvPr/>
        </p:nvSpPr>
        <p:spPr>
          <a:xfrm>
            <a:off x="5376797" y="4539860"/>
            <a:ext cx="1698015" cy="1191095"/>
          </a:xfrm>
          <a:prstGeom prst="rect">
            <a:avLst/>
          </a:prstGeom>
          <a:noFill/>
        </p:spPr>
        <p:txBody>
          <a:bodyPr wrap="square" lIns="91440" tIns="146304" rIns="182880" bIns="146304" rtlCol="0">
            <a:spAutoFit/>
          </a:bodyPr>
          <a:lstStyle/>
          <a:p>
            <a:pPr>
              <a:lnSpc>
                <a:spcPct val="90000"/>
              </a:lnSpc>
              <a:spcAft>
                <a:spcPts val="900"/>
              </a:spcAft>
            </a:pPr>
            <a:r>
              <a:rPr lang="en-US" sz="1200">
                <a:solidFill>
                  <a:schemeClr val="tx2"/>
                </a:solidFill>
                <a:latin typeface="+mj-lt"/>
                <a:cs typeface="Segoe UI" panose="020B0502040204020203" pitchFamily="34" charset="0"/>
              </a:rPr>
              <a:t>Azure Databricks</a:t>
            </a:r>
          </a:p>
          <a:p>
            <a:pPr>
              <a:lnSpc>
                <a:spcPct val="90000"/>
              </a:lnSpc>
              <a:spcAft>
                <a:spcPts val="900"/>
              </a:spcAft>
            </a:pPr>
            <a:r>
              <a:rPr lang="en-US" sz="1200">
                <a:solidFill>
                  <a:schemeClr val="tx2"/>
                </a:solidFill>
                <a:latin typeface="+mj-lt"/>
                <a:cs typeface="Segoe UI" panose="020B0502040204020203" pitchFamily="34" charset="0"/>
              </a:rPr>
              <a:t>Azure HDInsight</a:t>
            </a:r>
          </a:p>
          <a:p>
            <a:pPr>
              <a:lnSpc>
                <a:spcPct val="90000"/>
              </a:lnSpc>
              <a:spcAft>
                <a:spcPts val="900"/>
              </a:spcAft>
            </a:pPr>
            <a:r>
              <a:rPr lang="en-US" sz="1200">
                <a:solidFill>
                  <a:schemeClr val="tx2"/>
                </a:solidFill>
                <a:latin typeface="+mj-lt"/>
                <a:cs typeface="Segoe UI" panose="020B0502040204020203" pitchFamily="34" charset="0"/>
              </a:rPr>
              <a:t>Azure Data Lake Analytics</a:t>
            </a:r>
          </a:p>
        </p:txBody>
      </p:sp>
      <p:sp>
        <p:nvSpPr>
          <p:cNvPr id="118" name="TextBox 117">
            <a:extLst>
              <a:ext uri="{FF2B5EF4-FFF2-40B4-BE49-F238E27FC236}">
                <a16:creationId xmlns:a16="http://schemas.microsoft.com/office/drawing/2014/main" id="{0238C666-1A56-1043-BF2D-545666A48AA3}"/>
              </a:ext>
            </a:extLst>
          </p:cNvPr>
          <p:cNvSpPr txBox="1"/>
          <p:nvPr/>
        </p:nvSpPr>
        <p:spPr>
          <a:xfrm>
            <a:off x="7203716" y="4539860"/>
            <a:ext cx="1834323" cy="1075679"/>
          </a:xfrm>
          <a:prstGeom prst="rect">
            <a:avLst/>
          </a:prstGeom>
          <a:noFill/>
        </p:spPr>
        <p:txBody>
          <a:bodyPr wrap="square" lIns="91440" tIns="146304" rIns="182880" bIns="146304" rtlCol="0">
            <a:spAutoFit/>
          </a:bodyPr>
          <a:lstStyle/>
          <a:p>
            <a:pPr>
              <a:lnSpc>
                <a:spcPct val="90000"/>
              </a:lnSpc>
              <a:spcAft>
                <a:spcPts val="900"/>
              </a:spcAft>
            </a:pPr>
            <a:r>
              <a:rPr lang="en-US" sz="1200">
                <a:solidFill>
                  <a:schemeClr val="tx2"/>
                </a:solidFill>
                <a:latin typeface="+mj-lt"/>
                <a:cs typeface="Segoe UI" panose="020B0502040204020203" pitchFamily="34" charset="0"/>
              </a:rPr>
              <a:t>Azure SQL Data Warehouse</a:t>
            </a:r>
          </a:p>
          <a:p>
            <a:pPr>
              <a:lnSpc>
                <a:spcPct val="90000"/>
              </a:lnSpc>
              <a:spcAft>
                <a:spcPts val="900"/>
              </a:spcAft>
            </a:pPr>
            <a:r>
              <a:rPr lang="en-US" sz="1200">
                <a:solidFill>
                  <a:schemeClr val="tx2"/>
                </a:solidFill>
                <a:latin typeface="+mj-lt"/>
                <a:cs typeface="Segoe UI" panose="020B0502040204020203" pitchFamily="34" charset="0"/>
              </a:rPr>
              <a:t>Azure Analysis Services</a:t>
            </a:r>
          </a:p>
        </p:txBody>
      </p:sp>
    </p:spTree>
    <p:extLst>
      <p:ext uri="{BB962C8B-B14F-4D97-AF65-F5344CB8AC3E}">
        <p14:creationId xmlns:p14="http://schemas.microsoft.com/office/powerpoint/2010/main" val="145850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500"/>
                                        <p:tgtEl>
                                          <p:spTgt spid="1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2" grpId="0"/>
      <p:bldP spid="117" grpId="0"/>
      <p:bldP spid="1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F518-B757-4B81-9CB5-B17DA47F487D}"/>
              </a:ext>
            </a:extLst>
          </p:cNvPr>
          <p:cNvSpPr>
            <a:spLocks noGrp="1"/>
          </p:cNvSpPr>
          <p:nvPr>
            <p:ph type="title"/>
          </p:nvPr>
        </p:nvSpPr>
        <p:spPr>
          <a:xfrm>
            <a:off x="1913468" y="365125"/>
            <a:ext cx="9440332" cy="1325563"/>
          </a:xfrm>
        </p:spPr>
        <p:txBody>
          <a:bodyPr>
            <a:normAutofit/>
          </a:bodyPr>
          <a:lstStyle/>
          <a:p>
            <a:r>
              <a:rPr lang="en-US" sz="5400" dirty="0"/>
              <a:t>Why we chose NYC taxi data </a:t>
            </a:r>
          </a:p>
        </p:txBody>
      </p:sp>
      <p:sp>
        <p:nvSpPr>
          <p:cNvPr id="17" name="Rectangle 14">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descr="CRM Customer Insights App">
            <a:extLst>
              <a:ext uri="{FF2B5EF4-FFF2-40B4-BE49-F238E27FC236}">
                <a16:creationId xmlns:a16="http://schemas.microsoft.com/office/drawing/2014/main" id="{F7FA7366-43A0-4F07-8A64-42184A78E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B8FC8911-DD03-4823-9958-4476F629E26E}"/>
              </a:ext>
            </a:extLst>
          </p:cNvPr>
          <p:cNvSpPr>
            <a:spLocks noGrp="1"/>
          </p:cNvSpPr>
          <p:nvPr>
            <p:ph idx="1"/>
          </p:nvPr>
        </p:nvSpPr>
        <p:spPr>
          <a:xfrm>
            <a:off x="838200" y="1825625"/>
            <a:ext cx="10515600" cy="4351338"/>
          </a:xfrm>
        </p:spPr>
        <p:txBody>
          <a:bodyPr>
            <a:normAutofit/>
          </a:bodyPr>
          <a:lstStyle/>
          <a:p>
            <a:pPr marL="400050">
              <a:spcAft>
                <a:spcPts val="600"/>
              </a:spcAft>
            </a:pPr>
            <a:r>
              <a:rPr lang="en-US" dirty="0"/>
              <a:t>Publicly available. </a:t>
            </a:r>
          </a:p>
          <a:p>
            <a:pPr marL="400050">
              <a:spcAft>
                <a:spcPts val="600"/>
              </a:spcAft>
            </a:pPr>
            <a:r>
              <a:rPr lang="en-US" dirty="0"/>
              <a:t>Has the scale of a Big data analytics scenario  </a:t>
            </a:r>
          </a:p>
          <a:p>
            <a:pPr marL="400050">
              <a:spcAft>
                <a:spcPts val="600"/>
              </a:spcAft>
            </a:pPr>
            <a:r>
              <a:rPr lang="en-US" dirty="0"/>
              <a:t>Represents practical challenges such as disparate data sources, schema changes, skews and biases that customers would face in their own datasets.</a:t>
            </a:r>
          </a:p>
          <a:p>
            <a:pPr marL="400050">
              <a:spcAft>
                <a:spcPts val="600"/>
              </a:spcAft>
            </a:pPr>
            <a:r>
              <a:rPr lang="en-US" dirty="0"/>
              <a:t>Easy to understand </a:t>
            </a:r>
          </a:p>
          <a:p>
            <a:endParaRPr lang="en-US" dirty="0"/>
          </a:p>
        </p:txBody>
      </p:sp>
    </p:spTree>
    <p:extLst>
      <p:ext uri="{BB962C8B-B14F-4D97-AF65-F5344CB8AC3E}">
        <p14:creationId xmlns:p14="http://schemas.microsoft.com/office/powerpoint/2010/main" val="3365066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2B8C7A-4EB4-49FD-87CE-147F685C24C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NYC Taxi Dataset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12" descr="Related image">
            <a:extLst>
              <a:ext uri="{FF2B5EF4-FFF2-40B4-BE49-F238E27FC236}">
                <a16:creationId xmlns:a16="http://schemas.microsoft.com/office/drawing/2014/main" id="{DDA79369-0B45-43FD-B477-2E958BF794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10715" y="2973083"/>
            <a:ext cx="2270636" cy="188414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10" descr="Image result for yellow taxi">
            <a:extLst>
              <a:ext uri="{FF2B5EF4-FFF2-40B4-BE49-F238E27FC236}">
                <a16:creationId xmlns:a16="http://schemas.microsoft.com/office/drawing/2014/main" id="{0F3F3B7C-9ECB-417A-9228-0DFF41F92C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83212" y="2874708"/>
            <a:ext cx="3780621" cy="15500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0E00E9FD-0A6F-45C6-A08A-A944962020FE}"/>
              </a:ext>
            </a:extLst>
          </p:cNvPr>
          <p:cNvGraphicFramePr>
            <a:graphicFrameLocks noGrp="1"/>
          </p:cNvGraphicFramePr>
          <p:nvPr>
            <p:extLst>
              <p:ext uri="{D42A27DB-BD31-4B8C-83A1-F6EECF244321}">
                <p14:modId xmlns:p14="http://schemas.microsoft.com/office/powerpoint/2010/main" val="2409666155"/>
              </p:ext>
            </p:extLst>
          </p:nvPr>
        </p:nvGraphicFramePr>
        <p:xfrm>
          <a:off x="1731340" y="5059207"/>
          <a:ext cx="2677222" cy="1135380"/>
        </p:xfrm>
        <a:graphic>
          <a:graphicData uri="http://schemas.openxmlformats.org/drawingml/2006/table">
            <a:tbl>
              <a:tblPr/>
              <a:tblGrid>
                <a:gridCol w="2677222">
                  <a:extLst>
                    <a:ext uri="{9D8B030D-6E8A-4147-A177-3AD203B41FA5}">
                      <a16:colId xmlns:a16="http://schemas.microsoft.com/office/drawing/2014/main" val="1746913157"/>
                    </a:ext>
                  </a:extLst>
                </a:gridCol>
              </a:tblGrid>
              <a:tr h="90488">
                <a:tc>
                  <a:txBody>
                    <a:bodyPr/>
                    <a:lstStyle/>
                    <a:p>
                      <a:pPr algn="l" fontAlgn="t"/>
                      <a:r>
                        <a:rPr lang="en-US" dirty="0">
                          <a:effectLst/>
                        </a:rPr>
                        <a:t>Raw CSV format</a:t>
                      </a:r>
                    </a:p>
                    <a:p>
                      <a:pPr algn="l" fontAlgn="t"/>
                      <a:r>
                        <a:rPr lang="en-US" dirty="0">
                          <a:effectLst/>
                        </a:rPr>
                        <a:t>76,513,115 Trips </a:t>
                      </a:r>
                    </a:p>
                    <a:p>
                      <a:pPr algn="l" fontAlgn="t"/>
                      <a:r>
                        <a:rPr lang="en-US" dirty="0">
                          <a:effectLst/>
                        </a:rPr>
                        <a:t>Aug 2013 – June 2019</a:t>
                      </a:r>
                    </a:p>
                    <a:p>
                      <a:pPr algn="l" fontAlgn="t"/>
                      <a:endParaRPr lang="en-US" dirty="0">
                        <a:effectLst/>
                      </a:endParaRPr>
                    </a:p>
                  </a:txBody>
                  <a:tcPr marL="23813" marR="23813" marT="19050" marB="19050">
                    <a:lnL>
                      <a:noFill/>
                    </a:lnL>
                    <a:lnR>
                      <a:noFill/>
                    </a:lnR>
                    <a:lnT w="4763"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1846802794"/>
                  </a:ext>
                </a:extLst>
              </a:tr>
            </a:tbl>
          </a:graphicData>
        </a:graphic>
      </p:graphicFrame>
      <p:sp>
        <p:nvSpPr>
          <p:cNvPr id="11" name="Rectangle 2">
            <a:extLst>
              <a:ext uri="{FF2B5EF4-FFF2-40B4-BE49-F238E27FC236}">
                <a16:creationId xmlns:a16="http://schemas.microsoft.com/office/drawing/2014/main" id="{46BB725B-7F47-4D0F-B4BE-34EA9FE61E6C}"/>
              </a:ext>
            </a:extLst>
          </p:cNvPr>
          <p:cNvSpPr>
            <a:spLocks noChangeArrowheads="1"/>
          </p:cNvSpPr>
          <p:nvPr/>
        </p:nvSpPr>
        <p:spPr bwMode="auto">
          <a:xfrm>
            <a:off x="1145839" y="4735846"/>
            <a:ext cx="38482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7F67721E-007B-42C1-A5D7-61ABF9F9AB73}"/>
              </a:ext>
            </a:extLst>
          </p:cNvPr>
          <p:cNvSpPr/>
          <p:nvPr/>
        </p:nvSpPr>
        <p:spPr>
          <a:xfrm>
            <a:off x="8453010" y="4862416"/>
            <a:ext cx="6096000" cy="923330"/>
          </a:xfrm>
          <a:prstGeom prst="rect">
            <a:avLst/>
          </a:prstGeom>
        </p:spPr>
        <p:txBody>
          <a:bodyPr>
            <a:spAutoFit/>
          </a:bodyPr>
          <a:lstStyle/>
          <a:p>
            <a:pPr fontAlgn="t"/>
            <a:r>
              <a:rPr lang="en-US" dirty="0"/>
              <a:t>Raw CSV format</a:t>
            </a:r>
          </a:p>
          <a:p>
            <a:pPr fontAlgn="t"/>
            <a:r>
              <a:rPr lang="en-US" dirty="0"/>
              <a:t>1,571,671,152 Trips</a:t>
            </a:r>
          </a:p>
          <a:p>
            <a:pPr fontAlgn="t"/>
            <a:r>
              <a:rPr lang="en-US" dirty="0"/>
              <a:t>Jan 2009 – June 2019 </a:t>
            </a:r>
          </a:p>
        </p:txBody>
      </p:sp>
      <p:sp>
        <p:nvSpPr>
          <p:cNvPr id="17" name="Rectangle 3">
            <a:extLst>
              <a:ext uri="{FF2B5EF4-FFF2-40B4-BE49-F238E27FC236}">
                <a16:creationId xmlns:a16="http://schemas.microsoft.com/office/drawing/2014/main" id="{EDB8254B-EFE4-43CD-A822-7201C0A21A5B}"/>
              </a:ext>
            </a:extLst>
          </p:cNvPr>
          <p:cNvSpPr>
            <a:spLocks noChangeArrowheads="1"/>
          </p:cNvSpPr>
          <p:nvPr/>
        </p:nvSpPr>
        <p:spPr bwMode="auto">
          <a:xfrm>
            <a:off x="1854200" y="3844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0513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FFBBB9-DFD7-45C9-944C-2074DCB0D848}"/>
              </a:ext>
            </a:extLst>
          </p:cNvPr>
          <p:cNvSpPr>
            <a:spLocks noGrp="1"/>
          </p:cNvSpPr>
          <p:nvPr>
            <p:ph type="title"/>
          </p:nvPr>
        </p:nvSpPr>
        <p:spPr>
          <a:xfrm>
            <a:off x="863029" y="1012004"/>
            <a:ext cx="3416158" cy="4795408"/>
          </a:xfrm>
        </p:spPr>
        <p:txBody>
          <a:bodyPr>
            <a:normAutofit/>
          </a:bodyPr>
          <a:lstStyle/>
          <a:p>
            <a:r>
              <a:rPr lang="en-US">
                <a:solidFill>
                  <a:srgbClr val="FFFFFF"/>
                </a:solidFill>
              </a:rPr>
              <a:t>Use cases : Business Challenges </a:t>
            </a:r>
          </a:p>
        </p:txBody>
      </p:sp>
      <p:graphicFrame>
        <p:nvGraphicFramePr>
          <p:cNvPr id="7" name="Content Placeholder 2">
            <a:extLst>
              <a:ext uri="{FF2B5EF4-FFF2-40B4-BE49-F238E27FC236}">
                <a16:creationId xmlns:a16="http://schemas.microsoft.com/office/drawing/2014/main" id="{21870B46-A61F-4F43-B951-7E1ABEF9FB73}"/>
              </a:ext>
            </a:extLst>
          </p:cNvPr>
          <p:cNvGraphicFramePr>
            <a:graphicFrameLocks noGrp="1"/>
          </p:cNvGraphicFramePr>
          <p:nvPr>
            <p:ph idx="1"/>
            <p:extLst>
              <p:ext uri="{D42A27DB-BD31-4B8C-83A1-F6EECF244321}">
                <p14:modId xmlns:p14="http://schemas.microsoft.com/office/powerpoint/2010/main" val="163371563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2113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CDB30C-1F82-41E6-A067-831D6E891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DA86DD-F997-4F66-A87C-5B58AB6D1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41B827-437E-40A3-A732-669230D6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ED7127-A136-45F3-BD98-1BF9D9D415FC}"/>
              </a:ext>
            </a:extLst>
          </p:cNvPr>
          <p:cNvSpPr>
            <a:spLocks noGrp="1"/>
          </p:cNvSpPr>
          <p:nvPr>
            <p:ph type="title"/>
          </p:nvPr>
        </p:nvSpPr>
        <p:spPr>
          <a:xfrm>
            <a:off x="1523984" y="1054121"/>
            <a:ext cx="9465131" cy="1184111"/>
          </a:xfrm>
        </p:spPr>
        <p:txBody>
          <a:bodyPr>
            <a:normAutofit/>
          </a:bodyPr>
          <a:lstStyle/>
          <a:p>
            <a:r>
              <a:rPr lang="en-US" dirty="0"/>
              <a:t>Sample business goals </a:t>
            </a:r>
          </a:p>
        </p:txBody>
      </p:sp>
      <p:sp>
        <p:nvSpPr>
          <p:cNvPr id="3" name="Content Placeholder 2">
            <a:extLst>
              <a:ext uri="{FF2B5EF4-FFF2-40B4-BE49-F238E27FC236}">
                <a16:creationId xmlns:a16="http://schemas.microsoft.com/office/drawing/2014/main" id="{CACDF035-529A-4A34-8419-E6A24874509B}"/>
              </a:ext>
            </a:extLst>
          </p:cNvPr>
          <p:cNvSpPr>
            <a:spLocks noGrp="1"/>
          </p:cNvSpPr>
          <p:nvPr>
            <p:ph idx="1"/>
          </p:nvPr>
        </p:nvSpPr>
        <p:spPr>
          <a:xfrm>
            <a:off x="1524000" y="2399099"/>
            <a:ext cx="9465564" cy="3400969"/>
          </a:xfrm>
        </p:spPr>
        <p:txBody>
          <a:bodyPr>
            <a:normAutofit/>
          </a:bodyPr>
          <a:lstStyle/>
          <a:p>
            <a:pPr marL="0" indent="0">
              <a:buNone/>
            </a:pPr>
            <a:r>
              <a:rPr lang="en-US" sz="2400" b="1"/>
              <a:t>Persona</a:t>
            </a:r>
            <a:r>
              <a:rPr lang="en-US" sz="2400"/>
              <a:t> Drivers/taxi operators looking to maximize their fares </a:t>
            </a:r>
          </a:p>
          <a:p>
            <a:pPr marL="0" indent="0">
              <a:buNone/>
            </a:pPr>
            <a:endParaRPr lang="en-US" sz="2400"/>
          </a:p>
          <a:p>
            <a:r>
              <a:rPr lang="en-US" sz="2400" b="1"/>
              <a:t>Business questions </a:t>
            </a:r>
            <a:r>
              <a:rPr lang="en-US" sz="2400"/>
              <a:t> </a:t>
            </a:r>
          </a:p>
          <a:p>
            <a:r>
              <a:rPr lang="en-US" sz="2400"/>
              <a:t>What is the best time to take a trip for maximum fare ?</a:t>
            </a:r>
          </a:p>
          <a:p>
            <a:r>
              <a:rPr lang="en-US" sz="2400"/>
              <a:t>Is this a seasonal business ? How does weather affect fares and trips ?</a:t>
            </a:r>
          </a:p>
          <a:p>
            <a:r>
              <a:rPr lang="en-US" sz="2400"/>
              <a:t>What are the best pick up locations ?</a:t>
            </a:r>
          </a:p>
          <a:p>
            <a:r>
              <a:rPr lang="en-US" sz="2400"/>
              <a:t>Are longer trips better than shorter trips ?</a:t>
            </a:r>
          </a:p>
          <a:p>
            <a:endParaRPr lang="en-US" sz="2400"/>
          </a:p>
        </p:txBody>
      </p:sp>
    </p:spTree>
    <p:extLst>
      <p:ext uri="{BB962C8B-B14F-4D97-AF65-F5344CB8AC3E}">
        <p14:creationId xmlns:p14="http://schemas.microsoft.com/office/powerpoint/2010/main" val="86618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9FE7B35-5648-474C-9AEA-3CF310346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46" y="141518"/>
            <a:ext cx="10621717" cy="628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64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496EE4-EFE7-4379-BAE2-E7152286880B}"/>
              </a:ext>
            </a:extLst>
          </p:cNvPr>
          <p:cNvSpPr>
            <a:spLocks noGrp="1"/>
          </p:cNvSpPr>
          <p:nvPr>
            <p:ph type="title"/>
          </p:nvPr>
        </p:nvSpPr>
        <p:spPr>
          <a:xfrm>
            <a:off x="1812897" y="518649"/>
            <a:ext cx="9882278" cy="1067634"/>
          </a:xfrm>
        </p:spPr>
        <p:txBody>
          <a:bodyPr anchor="ctr">
            <a:normAutofit/>
          </a:bodyPr>
          <a:lstStyle/>
          <a:p>
            <a:r>
              <a:rPr lang="en-US" dirty="0"/>
              <a:t>Technical Challenges </a:t>
            </a:r>
          </a:p>
        </p:txBody>
      </p:sp>
      <p:grpSp>
        <p:nvGrpSpPr>
          <p:cNvPr id="14" name="Group 13">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5"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7" name="Content Placeholder 2">
            <a:extLst>
              <a:ext uri="{FF2B5EF4-FFF2-40B4-BE49-F238E27FC236}">
                <a16:creationId xmlns:a16="http://schemas.microsoft.com/office/drawing/2014/main" id="{D96B98AE-542F-4F7B-9D44-DEA41AD44225}"/>
              </a:ext>
            </a:extLst>
          </p:cNvPr>
          <p:cNvGraphicFramePr>
            <a:graphicFrameLocks noGrp="1"/>
          </p:cNvGraphicFramePr>
          <p:nvPr>
            <p:ph idx="1"/>
            <p:extLst>
              <p:ext uri="{D42A27DB-BD31-4B8C-83A1-F6EECF244321}">
                <p14:modId xmlns:p14="http://schemas.microsoft.com/office/powerpoint/2010/main" val="491203761"/>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3125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2"/>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prstDash val="solid"/>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1422</Words>
  <Application>Microsoft Office PowerPoint</Application>
  <PresentationFormat>Widescreen</PresentationFormat>
  <Paragraphs>252</Paragraphs>
  <Slides>26</Slides>
  <Notes>19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26</vt:i4>
      </vt:variant>
    </vt:vector>
  </HeadingPairs>
  <TitlesOfParts>
    <vt:vector size="37" baseType="lpstr">
      <vt:lpstr>Arial</vt:lpstr>
      <vt:lpstr>Calibri</vt:lpstr>
      <vt:lpstr>Calibri Light</vt:lpstr>
      <vt:lpstr>Segoe UI</vt:lpstr>
      <vt:lpstr>Segoe UI Light</vt:lpstr>
      <vt:lpstr>Segoe UI Semibold</vt:lpstr>
      <vt:lpstr>Segoe UI Semilight</vt:lpstr>
      <vt:lpstr>Wingdings</vt:lpstr>
      <vt:lpstr>Office Theme</vt:lpstr>
      <vt:lpstr>5-50090_S4_Q3_FY17_Dark_Template</vt:lpstr>
      <vt:lpstr>Azure PPT Template - 2018</vt:lpstr>
      <vt:lpstr>Azure Big Data Analytics </vt:lpstr>
      <vt:lpstr>Intro to data analytics story</vt:lpstr>
      <vt:lpstr>Big Data and data warehouse</vt:lpstr>
      <vt:lpstr>Why we chose NYC taxi data </vt:lpstr>
      <vt:lpstr>NYC Taxi Dataset</vt:lpstr>
      <vt:lpstr>Use cases : Business Challenges </vt:lpstr>
      <vt:lpstr>Sample business goals </vt:lpstr>
      <vt:lpstr>PowerPoint Presentation</vt:lpstr>
      <vt:lpstr>Technical Challenges </vt:lpstr>
      <vt:lpstr>Data transformation </vt:lpstr>
      <vt:lpstr>Data Processing steps</vt:lpstr>
      <vt:lpstr>Data Ingestion through Data Factory</vt:lpstr>
      <vt:lpstr>Data Source and destination mapping</vt:lpstr>
      <vt:lpstr>Demo </vt:lpstr>
      <vt:lpstr>Data Loading through Data Factory</vt:lpstr>
      <vt:lpstr>Demo</vt:lpstr>
      <vt:lpstr>Target Final Schema </vt:lpstr>
      <vt:lpstr>Data Loading Pipeline  -- Green Taxi</vt:lpstr>
      <vt:lpstr>Data Loading Dataflow </vt:lpstr>
      <vt:lpstr>Data Transformation through Data Factory</vt:lpstr>
      <vt:lpstr>Input Schema</vt:lpstr>
      <vt:lpstr>Target Output </vt:lpstr>
      <vt:lpstr>Data Transformation Pipeline </vt:lpstr>
      <vt:lpstr>PowerPoint Presentation</vt:lpstr>
      <vt:lpstr>Hands on     </vt:lpstr>
      <vt:lpstr>Azure Data and AI Platform End to End – Data Factory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Big Data Analytics </dc:title>
  <dc:creator>Shekhar Kumar</dc:creator>
  <cp:lastModifiedBy>Shekhar Kumar</cp:lastModifiedBy>
  <cp:revision>2</cp:revision>
  <dcterms:created xsi:type="dcterms:W3CDTF">2020-02-26T18:55:18Z</dcterms:created>
  <dcterms:modified xsi:type="dcterms:W3CDTF">2020-02-26T20:37:36Z</dcterms:modified>
</cp:coreProperties>
</file>